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256" r:id="rId2"/>
    <p:sldId id="399" r:id="rId3"/>
    <p:sldId id="317" r:id="rId4"/>
    <p:sldId id="366" r:id="rId5"/>
    <p:sldId id="335" r:id="rId6"/>
    <p:sldId id="425" r:id="rId7"/>
    <p:sldId id="426" r:id="rId8"/>
    <p:sldId id="427" r:id="rId9"/>
    <p:sldId id="428" r:id="rId10"/>
    <p:sldId id="429" r:id="rId11"/>
    <p:sldId id="331" r:id="rId12"/>
    <p:sldId id="449" r:id="rId13"/>
    <p:sldId id="438" r:id="rId14"/>
    <p:sldId id="439" r:id="rId15"/>
    <p:sldId id="440" r:id="rId16"/>
    <p:sldId id="441" r:id="rId17"/>
    <p:sldId id="442" r:id="rId18"/>
    <p:sldId id="401" r:id="rId19"/>
    <p:sldId id="365" r:id="rId20"/>
  </p:sldIdLst>
  <p:sldSz cx="4610100" cy="3460750"/>
  <p:notesSz cx="4610100" cy="34607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30"/>
    <p:restoredTop sz="94694"/>
  </p:normalViewPr>
  <p:slideViewPr>
    <p:cSldViewPr>
      <p:cViewPr varScale="1">
        <p:scale>
          <a:sx n="240" d="100"/>
          <a:sy n="240" d="100"/>
        </p:scale>
        <p:origin x="328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tiff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B860B-90DA-7E4A-AC4C-51F70EA0A13C}" type="datetimeFigureOut">
              <a:rPr lang="en-US" smtClean="0"/>
              <a:t>2/8/23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FFDA5-C949-0B40-839A-B691249BE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08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-20"/>
              <a:t>3/8/18         HPC Job Submission</a:t>
            </a:r>
            <a:endParaRPr spc="-2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0"/>
              <a:t>2/8/23 Containers</a:t>
            </a:r>
            <a:endParaRPr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675E47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pc="-20" dirty="0"/>
              <a:t>‹#›</a:t>
            </a:fld>
            <a:endParaRPr spc="-2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50" b="0" i="0">
                <a:solidFill>
                  <a:srgbClr val="675E47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50" b="0" i="0">
                <a:solidFill>
                  <a:srgbClr val="675E47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-20"/>
              <a:t>3/8/18         HPC Job Submission</a:t>
            </a:r>
            <a:endParaRPr spc="-2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0"/>
              <a:t>2/8/23 Containers</a:t>
            </a:r>
            <a:endParaRPr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3698" y="3288301"/>
            <a:ext cx="131445" cy="137160"/>
          </a:xfrm>
        </p:spPr>
        <p:txBody>
          <a:bodyPr lIns="0" tIns="0" rIns="0" bIns="0"/>
          <a:lstStyle>
            <a:lvl1pPr>
              <a:defRPr sz="600" b="0" i="0">
                <a:solidFill>
                  <a:srgbClr val="675E47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pc="-20" dirty="0"/>
              <a:t>‹#›</a:t>
            </a:fld>
            <a:endParaRPr spc="-2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50" b="0" i="0">
                <a:solidFill>
                  <a:srgbClr val="675E47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-20"/>
              <a:t>3/8/18         HPC Job Submission</a:t>
            </a:r>
            <a:endParaRPr spc="-20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0"/>
              <a:t>2/8/23 Containers</a:t>
            </a:r>
            <a:endParaRPr spc="-5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675E47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pc="-20" dirty="0"/>
              <a:t>‹#›</a:t>
            </a:fld>
            <a:endParaRPr spc="-2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50" b="0" i="0">
                <a:solidFill>
                  <a:srgbClr val="675E47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-20"/>
              <a:t>3/8/18         HPC Job Submission</a:t>
            </a:r>
            <a:endParaRPr spc="-20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0"/>
              <a:t>2/8/23 Containers</a:t>
            </a: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675E47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pc="-20" dirty="0"/>
              <a:t>‹#›</a:t>
            </a:fld>
            <a:endParaRPr spc="-2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-20"/>
              <a:t>3/8/18         HPC Job Submission</a:t>
            </a:r>
            <a:endParaRPr spc="-20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0"/>
              <a:t>2/8/23 Containers</a:t>
            </a:r>
            <a:endParaRPr spc="-5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rgbClr val="675E47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pc="-20" dirty="0"/>
              <a:t>‹#›</a:t>
            </a:fld>
            <a:endParaRPr spc="-2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250" y="73825"/>
            <a:ext cx="1537335" cy="403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50" b="0" i="0">
                <a:solidFill>
                  <a:srgbClr val="675E47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7345" y="614845"/>
            <a:ext cx="3915409" cy="7829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50" b="0" i="0">
                <a:solidFill>
                  <a:srgbClr val="675E47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30701" y="3288301"/>
            <a:ext cx="633095" cy="137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-20"/>
              <a:t>3/8/18         HPC Job Submission</a:t>
            </a:r>
            <a:endParaRPr spc="-2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774189" y="3288301"/>
            <a:ext cx="1204595" cy="137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rgbClr val="A9A37D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pc="0"/>
              <a:t>2/8/23 Containers</a:t>
            </a:r>
            <a:endParaRPr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505453" y="3288301"/>
            <a:ext cx="131445" cy="137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rgbClr val="675E47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pc="-20" dirty="0"/>
              <a:t>‹#›</a:t>
            </a:fld>
            <a:endParaRPr spc="-2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tinyurl.com/curc-survey18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tinyurl.com/curc-survey18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www.sylabs.io/guides/3.2/user-guide/definition_files.htm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cloud.sylabs.io/auth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ResearchComputing/apptainer_spring_202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Andrew.Monaghan@Colorado.edu" TargetMode="External"/><Relationship Id="rId5" Type="http://schemas.openxmlformats.org/officeDocument/2006/relationships/hyperlink" Target="http://tinyurl.com/curc-survey18" TargetMode="Externa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sylabs.io/library" TargetMode="External"/><Relationship Id="rId2" Type="http://schemas.openxmlformats.org/officeDocument/2006/relationships/hyperlink" Target="https://hub.docke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tiff"/><Relationship Id="rId4" Type="http://schemas.openxmlformats.org/officeDocument/2006/relationships/hyperlink" Target="https://www.chpc.utah.edu/documentation/software/singularity.php#exd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singularity.lbl.gov/docs-shell" TargetMode="External"/><Relationship Id="rId3" Type="http://schemas.openxmlformats.org/officeDocument/2006/relationships/hyperlink" Target="https://singularity.lbl.gov/docs-build-container" TargetMode="External"/><Relationship Id="rId7" Type="http://schemas.openxmlformats.org/officeDocument/2006/relationships/hyperlink" Target="https://singularity.lbl.gov/docs-run" TargetMode="External"/><Relationship Id="rId2" Type="http://schemas.openxmlformats.org/officeDocument/2006/relationships/hyperlink" Target="https://www.sylabs.io/guides/3.2/user-guide/cli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ingularity.lbl.gov/docs-pull" TargetMode="External"/><Relationship Id="rId5" Type="http://schemas.openxmlformats.org/officeDocument/2006/relationships/hyperlink" Target="https://singularity.lbl.gov/docs-inspect" TargetMode="External"/><Relationship Id="rId10" Type="http://schemas.openxmlformats.org/officeDocument/2006/relationships/image" Target="../media/image1.png"/><Relationship Id="rId4" Type="http://schemas.openxmlformats.org/officeDocument/2006/relationships/hyperlink" Target="https://singularity.lbl.gov/docs-exec" TargetMode="External"/><Relationship Id="rId9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xfrm>
            <a:off x="171449" y="135611"/>
            <a:ext cx="4223905" cy="1141338"/>
          </a:xfrm>
          <a:prstGeom prst="rect">
            <a:avLst/>
          </a:prstGeom>
        </p:spPr>
        <p:txBody>
          <a:bodyPr vert="horz" wrap="square" lIns="0" tIns="10160" rIns="0" bIns="0" rtlCol="0" anchor="t">
            <a:spAutoFit/>
          </a:bodyPr>
          <a:lstStyle/>
          <a:p>
            <a:pPr algn="l"/>
            <a:r>
              <a:rPr lang="en-US" dirty="0"/>
              <a:t>Containerization for R&amp;D Applications (Part 2): Singularity/</a:t>
            </a:r>
            <a:r>
              <a:rPr lang="en-US" dirty="0" err="1"/>
              <a:t>Apptainer</a:t>
            </a:r>
            <a:endParaRPr lang="en-US" sz="2400" spc="-114" dirty="0">
              <a:ea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3411" y="1461274"/>
            <a:ext cx="2408894" cy="3173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1000" spc="-10" dirty="0">
                <a:solidFill>
                  <a:srgbClr val="A9A37D"/>
                </a:solidFill>
                <a:latin typeface="Tahoma"/>
                <a:cs typeface="Tahoma"/>
              </a:rPr>
              <a:t>Andrew Monaghan</a:t>
            </a:r>
          </a:p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900" i="1" spc="-10" dirty="0" err="1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</a:rPr>
              <a:t>Andrew.Monaghan@colorado.edu</a:t>
            </a:r>
            <a:endParaRPr lang="en-US" sz="900" i="1" spc="-10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6BFF423-7F25-C448-9119-AE88F303C5CE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64B6349-97FB-7D4C-8CB2-58850CA19E1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93698" y="3288301"/>
            <a:ext cx="131445" cy="137160"/>
          </a:xfrm>
        </p:spPr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</a:t>
            </a:fld>
            <a:endParaRPr lang="en-US" spc="-20"/>
          </a:p>
        </p:txBody>
      </p:sp>
      <p:sp>
        <p:nvSpPr>
          <p:cNvPr id="22" name="object 3">
            <a:extLst>
              <a:ext uri="{FF2B5EF4-FFF2-40B4-BE49-F238E27FC236}">
                <a16:creationId xmlns:a16="http://schemas.microsoft.com/office/drawing/2014/main" id="{01AF79EE-4DC8-0D42-9A1A-AD2B328B558E}"/>
              </a:ext>
            </a:extLst>
          </p:cNvPr>
          <p:cNvSpPr txBox="1"/>
          <p:nvPr/>
        </p:nvSpPr>
        <p:spPr>
          <a:xfrm>
            <a:off x="208209" y="2180040"/>
            <a:ext cx="4061107" cy="319959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29845">
              <a:spcBef>
                <a:spcPts val="95"/>
              </a:spcBef>
            </a:pPr>
            <a:r>
              <a:rPr lang="en-US" sz="1000" spc="-10" dirty="0">
                <a:solidFill>
                  <a:srgbClr val="A9A37D"/>
                </a:solidFill>
                <a:latin typeface="Tahoma"/>
                <a:cs typeface="Tahoma"/>
              </a:rPr>
              <a:t>Slides and exercises available for download at</a:t>
            </a:r>
            <a:r>
              <a:rPr lang="en-US" sz="1000" spc="-10" dirty="0">
                <a:solidFill>
                  <a:srgbClr val="A9A37D"/>
                </a:solidFill>
                <a:latin typeface="Tahoma"/>
                <a:ea typeface="Tahoma"/>
                <a:cs typeface="Tahoma"/>
              </a:rPr>
              <a:t>:</a:t>
            </a:r>
          </a:p>
          <a:p>
            <a:r>
              <a:rPr lang="en-US" sz="1000" i="1" dirty="0"/>
              <a:t>https://</a:t>
            </a:r>
            <a:r>
              <a:rPr lang="en-US" sz="1000" i="1" dirty="0" err="1"/>
              <a:t>github.com</a:t>
            </a:r>
            <a:r>
              <a:rPr lang="en-US" sz="1000" i="1" dirty="0"/>
              <a:t>/</a:t>
            </a:r>
            <a:r>
              <a:rPr lang="en-US" sz="1000" i="1" dirty="0" err="1"/>
              <a:t>ResearchComputing</a:t>
            </a:r>
            <a:r>
              <a:rPr lang="en-US" sz="1000" i="1" dirty="0"/>
              <a:t>/apptainer_spring_2023</a:t>
            </a:r>
          </a:p>
        </p:txBody>
      </p:sp>
      <p:pic>
        <p:nvPicPr>
          <p:cNvPr id="10" name="Shape 87">
            <a:extLst>
              <a:ext uri="{FF2B5EF4-FFF2-40B4-BE49-F238E27FC236}">
                <a16:creationId xmlns:a16="http://schemas.microsoft.com/office/drawing/2014/main" id="{B4B47E27-5D62-114C-B86D-1FA887A6E87B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392E99-0AFC-1847-B986-63BEA2533C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446"/>
          <a:stretch/>
        </p:blipFill>
        <p:spPr>
          <a:xfrm>
            <a:off x="3295650" y="3204616"/>
            <a:ext cx="1143000" cy="217697"/>
          </a:xfrm>
          <a:prstGeom prst="rect">
            <a:avLst/>
          </a:prstGeom>
        </p:spPr>
      </p:pic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3EB6EC05-97EA-48F5-B255-2160A2C20E14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19251" y="3235827"/>
            <a:ext cx="1360010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FCFBCE-E17E-7445-AF8D-60FDCD5C8DE0}"/>
              </a:ext>
            </a:extLst>
          </p:cNvPr>
          <p:cNvSpPr/>
          <p:nvPr/>
        </p:nvSpPr>
        <p:spPr>
          <a:xfrm>
            <a:off x="93698" y="2706914"/>
            <a:ext cx="2752725" cy="412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1000" spc="-10" dirty="0">
                <a:solidFill>
                  <a:srgbClr val="A9A37D"/>
                </a:solidFill>
                <a:latin typeface="Tahoma"/>
                <a:cs typeface="Tahoma"/>
              </a:rPr>
              <a:t>Please fill out the course evaluation survey:</a:t>
            </a:r>
          </a:p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1000" i="1" spc="-10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4"/>
              </a:rPr>
              <a:t>http://tinyurl.com/curc-survey18</a:t>
            </a:r>
            <a:endParaRPr lang="en-US" sz="1000" i="1" spc="-10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755747028"/>
      </p:ext>
    </p:extLst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10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" y="171288"/>
            <a:ext cx="3733800" cy="377026"/>
          </a:xfrm>
        </p:spPr>
        <p:txBody>
          <a:bodyPr/>
          <a:lstStyle/>
          <a:p>
            <a:r>
              <a:rPr lang="en-US" dirty="0"/>
              <a:t>Running containers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34298F-0236-8648-B203-29F314A85968}"/>
              </a:ext>
            </a:extLst>
          </p:cNvPr>
          <p:cNvSpPr/>
          <p:nvPr/>
        </p:nvSpPr>
        <p:spPr>
          <a:xfrm>
            <a:off x="162884" y="596855"/>
            <a:ext cx="4213507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00000"/>
                </a:solidFill>
                <a:latin typeface="Helvetica Neue" panose="02000503000000020004" pitchFamily="2" charset="0"/>
              </a:rPr>
              <a:t>Now, on </a:t>
            </a:r>
            <a:r>
              <a:rPr lang="en-US" sz="1000" b="1" i="1" dirty="0">
                <a:solidFill>
                  <a:srgbClr val="000000"/>
                </a:solidFill>
                <a:latin typeface="Helvetica Neue" panose="02000503000000020004" pitchFamily="2" charset="0"/>
              </a:rPr>
              <a:t>any system </a:t>
            </a:r>
            <a:r>
              <a:rPr lang="en-US" sz="1000" dirty="0">
                <a:solidFill>
                  <a:srgbClr val="000000"/>
                </a:solidFill>
                <a:latin typeface="Helvetica Neue" panose="02000503000000020004" pitchFamily="2" charset="0"/>
              </a:rPr>
              <a:t>with Singularity, even without administrative privilege, you can retrieve and use containers:</a:t>
            </a:r>
          </a:p>
          <a:p>
            <a:endParaRPr lang="en-US" sz="6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000000"/>
                </a:solidFill>
                <a:latin typeface="Helvetica Neue" panose="02000503000000020004" pitchFamily="2" charset="0"/>
              </a:rPr>
              <a:t> Download a container from Singularity Hub or Docker Hub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singularity pull 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shub</a:t>
            </a: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some_repo</a:t>
            </a: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some_image</a:t>
            </a: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singularity pull library://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some_repo</a:t>
            </a: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some_image</a:t>
            </a: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singularity pull docker://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some_repo</a:t>
            </a: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some_image</a:t>
            </a: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6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000000"/>
                </a:solidFill>
                <a:latin typeface="Helvetica Neue" panose="02000503000000020004" pitchFamily="2" charset="0"/>
              </a:rPr>
              <a:t> Run a container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singularity run 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mycont.sif</a:t>
            </a: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600" b="0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000000"/>
                </a:solidFill>
                <a:latin typeface="Helvetica Neue" panose="02000503000000020004" pitchFamily="2" charset="0"/>
              </a:rPr>
              <a:t> Execute a specific program within a container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singularity exec 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mycont.sif</a:t>
            </a: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python 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myscript.py</a:t>
            </a: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600" b="0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000000"/>
                </a:solidFill>
                <a:latin typeface="Helvetica Neue" panose="02000503000000020004" pitchFamily="2" charset="0"/>
              </a:rPr>
              <a:t>“Shell” into a container to use or look around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9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singularity shell </a:t>
            </a:r>
            <a:r>
              <a:rPr lang="en-US" sz="900" b="0" i="0" dirty="0" err="1"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mycont.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sif</a:t>
            </a:r>
            <a:endParaRPr lang="en-US" sz="900" b="0" i="0" dirty="0">
              <a:solidFill>
                <a:srgbClr val="FF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000000"/>
                </a:solidFill>
                <a:latin typeface="Helvetica Neue" panose="02000503000000020004" pitchFamily="2" charset="0"/>
              </a:rPr>
              <a:t>Inspect an image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singularity inspect --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runscript</a:t>
            </a: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mycont.sif</a:t>
            </a: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900" b="0" i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36CA882-3654-2443-A3C2-56F3240FA782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2D7A56-B3CD-5B41-82A9-159D32EB17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pic>
        <p:nvPicPr>
          <p:cNvPr id="9" name="Shape 87">
            <a:extLst>
              <a:ext uri="{FF2B5EF4-FFF2-40B4-BE49-F238E27FC236}">
                <a16:creationId xmlns:a16="http://schemas.microsoft.com/office/drawing/2014/main" id="{DE47602D-8B50-0349-BB4D-75D56325C921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6291283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DFFB7E7-34A9-7E46-81CF-F42027094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059" y="1425575"/>
            <a:ext cx="1695449" cy="1271587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11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5D215C-74F0-AD43-88B9-7363B8C9DB97}"/>
              </a:ext>
            </a:extLst>
          </p:cNvPr>
          <p:cNvSpPr txBox="1"/>
          <p:nvPr/>
        </p:nvSpPr>
        <p:spPr>
          <a:xfrm>
            <a:off x="2076450" y="2539234"/>
            <a:ext cx="9028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i="1" dirty="0" err="1">
                <a:solidFill>
                  <a:schemeClr val="bg1">
                    <a:lumMod val="50000"/>
                  </a:schemeClr>
                </a:solidFill>
              </a:rPr>
              <a:t>Seacontainersales.com</a:t>
            </a:r>
            <a:endParaRPr lang="en-US" sz="6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3F0A4C2C-C13B-3449-94F1-8B201D318873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8D8CBE-1ABB-A140-ADAB-CE36C3B2BD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2C7039-8143-6843-AB3B-6EA4BA4FCED1}"/>
              </a:ext>
            </a:extLst>
          </p:cNvPr>
          <p:cNvSpPr txBox="1"/>
          <p:nvPr/>
        </p:nvSpPr>
        <p:spPr>
          <a:xfrm>
            <a:off x="189280" y="1931850"/>
            <a:ext cx="21456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Navigate to the tutorial:</a:t>
            </a:r>
          </a:p>
          <a:p>
            <a:r>
              <a:rPr lang="en-US" sz="1000" b="0" i="0" u="none" strike="noStrike" dirty="0" err="1">
                <a:solidFill>
                  <a:srgbClr val="FF6116"/>
                </a:solidFill>
                <a:effectLst/>
                <a:latin typeface="proxima nova"/>
              </a:rPr>
              <a:t>bit.ly</a:t>
            </a:r>
            <a:r>
              <a:rPr lang="en-US" sz="1000" b="0" i="0" u="none" strike="noStrike" dirty="0">
                <a:solidFill>
                  <a:srgbClr val="FF6116"/>
                </a:solidFill>
                <a:effectLst/>
                <a:latin typeface="proxima nova semibold"/>
              </a:rPr>
              <a:t>/apt_sp23</a:t>
            </a:r>
            <a:endParaRPr lang="en-US" sz="1000" b="0" i="0" u="none" strike="noStrike" dirty="0">
              <a:solidFill>
                <a:srgbClr val="FF6116"/>
              </a:solidFill>
              <a:effectLst/>
              <a:latin typeface="proxima nova"/>
            </a:endParaRPr>
          </a:p>
          <a:p>
            <a:endParaRPr lang="en-US" sz="1000" dirty="0"/>
          </a:p>
        </p:txBody>
      </p:sp>
      <p:pic>
        <p:nvPicPr>
          <p:cNvPr id="10" name="Shape 87">
            <a:extLst>
              <a:ext uri="{FF2B5EF4-FFF2-40B4-BE49-F238E27FC236}">
                <a16:creationId xmlns:a16="http://schemas.microsoft.com/office/drawing/2014/main" id="{D340B855-9432-0E46-A23A-8B850AEB3301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itle 2">
            <a:extLst>
              <a:ext uri="{FF2B5EF4-FFF2-40B4-BE49-F238E27FC236}">
                <a16:creationId xmlns:a16="http://schemas.microsoft.com/office/drawing/2014/main" id="{93000A36-FF79-3E4E-BA85-BF02A17C1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12" y="523292"/>
            <a:ext cx="4419600" cy="403225"/>
          </a:xfrm>
        </p:spPr>
        <p:txBody>
          <a:bodyPr>
            <a:normAutofit/>
          </a:bodyPr>
          <a:lstStyle/>
          <a:p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Running Containers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7F079C-5945-3A45-8BB4-C6FA2E6D8BC4}"/>
              </a:ext>
            </a:extLst>
          </p:cNvPr>
          <p:cNvSpPr txBox="1"/>
          <p:nvPr/>
        </p:nvSpPr>
        <p:spPr>
          <a:xfrm>
            <a:off x="78112" y="2767770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The tutorial can also be found here:</a:t>
            </a:r>
          </a:p>
          <a:p>
            <a:r>
              <a:rPr lang="en-US" sz="900" i="1" dirty="0"/>
              <a:t>https://</a:t>
            </a:r>
            <a:r>
              <a:rPr lang="en-US" sz="900" i="1" dirty="0" err="1"/>
              <a:t>github.com</a:t>
            </a:r>
            <a:r>
              <a:rPr lang="en-US" sz="900" i="1" dirty="0"/>
              <a:t>/</a:t>
            </a:r>
            <a:r>
              <a:rPr lang="en-US" sz="900" i="1" dirty="0" err="1"/>
              <a:t>ResearchComputing</a:t>
            </a:r>
            <a:r>
              <a:rPr lang="en-US" sz="900" i="1" dirty="0"/>
              <a:t>/apptainer_spring_2023</a:t>
            </a:r>
          </a:p>
        </p:txBody>
      </p:sp>
    </p:spTree>
    <p:extLst>
      <p:ext uri="{BB962C8B-B14F-4D97-AF65-F5344CB8AC3E}">
        <p14:creationId xmlns:p14="http://schemas.microsoft.com/office/powerpoint/2010/main" val="1991203863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6032" y="130175"/>
            <a:ext cx="1525018" cy="39305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pc="-125" dirty="0"/>
              <a:t>Break!</a:t>
            </a:r>
            <a:endParaRPr spc="-125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CCFA2B0-0575-3C4C-9CA3-AD3C69323C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12</a:t>
            </a:fld>
            <a:endParaRPr lang="en-US" spc="-2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8E1528-1B51-B246-9980-EBBA482E6592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EEB4B1A-95FF-DF45-B365-5C821864C4D1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1F30840F-6ED3-2A4B-BB92-FF2A814641B4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19251" y="3235827"/>
            <a:ext cx="1360010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11" name="Shape 87">
            <a:extLst>
              <a:ext uri="{FF2B5EF4-FFF2-40B4-BE49-F238E27FC236}">
                <a16:creationId xmlns:a16="http://schemas.microsoft.com/office/drawing/2014/main" id="{FD758098-DA46-514B-A391-1865388FE63A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FE2571-07FF-F546-8B99-2213014A88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446"/>
          <a:stretch/>
        </p:blipFill>
        <p:spPr>
          <a:xfrm>
            <a:off x="3295650" y="3204616"/>
            <a:ext cx="1143000" cy="217697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551F0824-B595-CA47-842A-E1F473DA9DC5}"/>
              </a:ext>
            </a:extLst>
          </p:cNvPr>
          <p:cNvSpPr txBox="1"/>
          <p:nvPr/>
        </p:nvSpPr>
        <p:spPr>
          <a:xfrm>
            <a:off x="337591" y="680865"/>
            <a:ext cx="2641670" cy="3173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1000" spc="-10" dirty="0">
                <a:solidFill>
                  <a:srgbClr val="A9A37D"/>
                </a:solidFill>
                <a:latin typeface="Tahoma"/>
                <a:cs typeface="Tahoma"/>
              </a:rPr>
              <a:t>Please fill out the course evaluation survey:</a:t>
            </a:r>
          </a:p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900" i="1" spc="-10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4"/>
              </a:rPr>
              <a:t>http://tinyurl.com/curc-survey18</a:t>
            </a:r>
            <a:endParaRPr lang="en-US" sz="900" i="1" spc="-10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376956660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13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2">
            <a:extLst>
              <a:ext uri="{FF2B5EF4-FFF2-40B4-BE49-F238E27FC236}">
                <a16:creationId xmlns:a16="http://schemas.microsoft.com/office/drawing/2014/main" id="{4A3A8F42-2635-8F48-A1CE-1F61FA250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7" y="427079"/>
            <a:ext cx="4419600" cy="403225"/>
          </a:xfrm>
        </p:spPr>
        <p:txBody>
          <a:bodyPr>
            <a:normAutofit/>
          </a:bodyPr>
          <a:lstStyle/>
          <a:p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Building containers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F5AE15-EF41-E64B-B82C-10ED52837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059" y="1425575"/>
            <a:ext cx="1695449" cy="12715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5D215C-74F0-AD43-88B9-7363B8C9DB97}"/>
              </a:ext>
            </a:extLst>
          </p:cNvPr>
          <p:cNvSpPr txBox="1"/>
          <p:nvPr/>
        </p:nvSpPr>
        <p:spPr>
          <a:xfrm>
            <a:off x="2076450" y="2539234"/>
            <a:ext cx="9028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i="1" dirty="0" err="1">
                <a:solidFill>
                  <a:schemeClr val="bg1">
                    <a:lumMod val="50000"/>
                  </a:schemeClr>
                </a:solidFill>
              </a:rPr>
              <a:t>Seacontainersales.com</a:t>
            </a:r>
            <a:endParaRPr lang="en-US" sz="6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3F0A4C2C-C13B-3449-94F1-8B201D318873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8D8CBE-1ABB-A140-ADAB-CE36C3B2BD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pic>
        <p:nvPicPr>
          <p:cNvPr id="10" name="Shape 87">
            <a:extLst>
              <a:ext uri="{FF2B5EF4-FFF2-40B4-BE49-F238E27FC236}">
                <a16:creationId xmlns:a16="http://schemas.microsoft.com/office/drawing/2014/main" id="{1B6E7003-B96F-0547-A979-A9407A6C3BDA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6448826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14</a:t>
            </a:fld>
            <a:endParaRPr lang="en-US" spc="-2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" y="171288"/>
            <a:ext cx="3733800" cy="754053"/>
          </a:xfrm>
        </p:spPr>
        <p:txBody>
          <a:bodyPr/>
          <a:lstStyle/>
          <a:p>
            <a:r>
              <a:rPr lang="en-US" dirty="0"/>
              <a:t>There are 3 ways to build a Singularity container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34298F-0236-8648-B203-29F314A85968}"/>
              </a:ext>
            </a:extLst>
          </p:cNvPr>
          <p:cNvSpPr/>
          <p:nvPr/>
        </p:nvSpPr>
        <p:spPr>
          <a:xfrm>
            <a:off x="160972" y="910305"/>
            <a:ext cx="435543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Helvetica Neue" panose="02000503000000020004" pitchFamily="2" charset="0"/>
              </a:rPr>
              <a:t>Build a container on a system on which you have administrative privilege (e.g., your laptop).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800" b="1" u="sng" dirty="0">
                <a:solidFill>
                  <a:srgbClr val="000000"/>
                </a:solidFill>
                <a:latin typeface="Helvetica Neue" panose="02000503000000020004" pitchFamily="2" charset="0"/>
              </a:rPr>
              <a:t>Pros: </a:t>
            </a:r>
            <a:r>
              <a:rPr lang="en-US" sz="800" dirty="0">
                <a:solidFill>
                  <a:srgbClr val="000000"/>
                </a:solidFill>
                <a:latin typeface="Helvetica Neue" panose="02000503000000020004" pitchFamily="2" charset="0"/>
              </a:rPr>
              <a:t>You can interactively develop the container.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800" b="1" u="sng" dirty="0">
                <a:solidFill>
                  <a:srgbClr val="000000"/>
                </a:solidFill>
                <a:latin typeface="Helvetica Neue" panose="02000503000000020004" pitchFamily="2" charset="0"/>
              </a:rPr>
              <a:t>Cons: </a:t>
            </a:r>
            <a:r>
              <a:rPr lang="en-US" sz="800" dirty="0">
                <a:solidFill>
                  <a:srgbClr val="000000"/>
                </a:solidFill>
                <a:latin typeface="Helvetica Neue" panose="02000503000000020004" pitchFamily="2" charset="0"/>
              </a:rPr>
              <a:t>Requires many GB of disk space, requires administrative privilege, must keep software up-to-date, container transfer speeds can be slow depending on personal network connection.</a:t>
            </a:r>
          </a:p>
          <a:p>
            <a:pPr lvl="1"/>
            <a:endParaRPr lang="en-US" sz="8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pPr marL="228600" indent="-228600"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Helvetica Neue" panose="02000503000000020004" pitchFamily="2" charset="0"/>
              </a:rPr>
              <a:t>Build a container on </a:t>
            </a:r>
            <a:r>
              <a:rPr lang="en-US" sz="8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Sylabs</a:t>
            </a:r>
            <a:r>
              <a:rPr lang="en-US" sz="800" dirty="0">
                <a:solidFill>
                  <a:srgbClr val="000000"/>
                </a:solidFill>
                <a:latin typeface="Helvetica Neue" panose="02000503000000020004" pitchFamily="2" charset="0"/>
              </a:rPr>
              <a:t> remote builder (this may change w/ “</a:t>
            </a:r>
            <a:r>
              <a:rPr lang="en-US" sz="8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Apptainer</a:t>
            </a:r>
            <a:r>
              <a:rPr lang="en-US" sz="800" dirty="0">
                <a:solidFill>
                  <a:srgbClr val="000000"/>
                </a:solidFill>
                <a:latin typeface="Helvetica Neue" panose="02000503000000020004" pitchFamily="2" charset="0"/>
              </a:rPr>
              <a:t>”!)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800" b="1" u="sng" dirty="0">
                <a:solidFill>
                  <a:srgbClr val="000000"/>
                </a:solidFill>
                <a:latin typeface="Helvetica Neue" panose="02000503000000020004" pitchFamily="2" charset="0"/>
              </a:rPr>
              <a:t>Pros: </a:t>
            </a:r>
            <a:r>
              <a:rPr lang="en-US" sz="800" dirty="0">
                <a:solidFill>
                  <a:srgbClr val="000000"/>
                </a:solidFill>
                <a:latin typeface="Helvetica Neue" panose="02000503000000020004" pitchFamily="2" charset="0"/>
              </a:rPr>
              <a:t>Essentially zero disk space required on your system, doesn’t require administrative privilege, no software upgrades needed, easy to retrieve from anywhere, final container is placed on local machine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800" b="1" u="sng" dirty="0">
                <a:solidFill>
                  <a:srgbClr val="000000"/>
                </a:solidFill>
                <a:latin typeface="Helvetica Neue" panose="02000503000000020004" pitchFamily="2" charset="0"/>
              </a:rPr>
              <a:t>Cons: </a:t>
            </a:r>
            <a:r>
              <a:rPr lang="en-US" sz="800" dirty="0">
                <a:solidFill>
                  <a:srgbClr val="000000"/>
                </a:solidFill>
                <a:latin typeface="Helvetica Neue" panose="02000503000000020004" pitchFamily="2" charset="0"/>
              </a:rPr>
              <a:t>Cannot interactively develop the container, ‘Freemium’ version limited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en-US" sz="8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800" dirty="0">
                <a:solidFill>
                  <a:srgbClr val="000000"/>
                </a:solidFill>
                <a:latin typeface="Helvetica Neue" panose="02000503000000020004" pitchFamily="2" charset="0"/>
              </a:rPr>
              <a:t>Build a docker container and “pull” it as a singularity container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en-US" sz="8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US" sz="1000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A40B072-28B0-F848-9290-3891A16E973B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427DEC2-F45A-D048-8EB8-97DAC3B018B8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5AE61113-57AB-094E-9328-95123D0450D7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19251" y="3235827"/>
            <a:ext cx="1360010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A159436-421B-0F41-BC80-33324DB626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pic>
        <p:nvPicPr>
          <p:cNvPr id="12" name="Shape 87">
            <a:extLst>
              <a:ext uri="{FF2B5EF4-FFF2-40B4-BE49-F238E27FC236}">
                <a16:creationId xmlns:a16="http://schemas.microsoft.com/office/drawing/2014/main" id="{CE5D2415-F945-6D4A-8BE2-1A6D5673A95F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6450811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15</a:t>
            </a:fld>
            <a:endParaRPr lang="en-US" spc="-2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61" y="113403"/>
            <a:ext cx="3733800" cy="377026"/>
          </a:xfrm>
        </p:spPr>
        <p:txBody>
          <a:bodyPr/>
          <a:lstStyle/>
          <a:p>
            <a:r>
              <a:rPr lang="en-US" dirty="0"/>
              <a:t>What is a recipe?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F02C06-5017-5C44-9FA5-579014E59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48" y="663575"/>
            <a:ext cx="3600450" cy="21524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38C409-3E96-8345-8269-55259C197FBA}"/>
              </a:ext>
            </a:extLst>
          </p:cNvPr>
          <p:cNvSpPr txBox="1"/>
          <p:nvPr/>
        </p:nvSpPr>
        <p:spPr>
          <a:xfrm>
            <a:off x="48869" y="670694"/>
            <a:ext cx="4908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Header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73824C-F05F-E944-B92F-1D8E8221732C}"/>
              </a:ext>
            </a:extLst>
          </p:cNvPr>
          <p:cNvSpPr txBox="1"/>
          <p:nvPr/>
        </p:nvSpPr>
        <p:spPr>
          <a:xfrm>
            <a:off x="48869" y="97745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Metadata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79EDFC-3917-6B40-AD58-E20A4C301F58}"/>
              </a:ext>
            </a:extLst>
          </p:cNvPr>
          <p:cNvSpPr txBox="1"/>
          <p:nvPr/>
        </p:nvSpPr>
        <p:spPr>
          <a:xfrm>
            <a:off x="47137" y="1237682"/>
            <a:ext cx="926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Runtime environment variables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003BF6-7712-E246-9433-29E5822D2253}"/>
              </a:ext>
            </a:extLst>
          </p:cNvPr>
          <p:cNvSpPr txBox="1"/>
          <p:nvPr/>
        </p:nvSpPr>
        <p:spPr>
          <a:xfrm>
            <a:off x="31464" y="1740406"/>
            <a:ext cx="926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Default program at runtime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298139-9DA7-0140-905B-5380DCF8F581}"/>
              </a:ext>
            </a:extLst>
          </p:cNvPr>
          <p:cNvSpPr txBox="1"/>
          <p:nvPr/>
        </p:nvSpPr>
        <p:spPr>
          <a:xfrm>
            <a:off x="42132" y="2225837"/>
            <a:ext cx="926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Where software and directories are installed at </a:t>
            </a:r>
            <a:r>
              <a:rPr lang="en-US" sz="800" dirty="0" err="1">
                <a:solidFill>
                  <a:srgbClr val="FF0000"/>
                </a:solidFill>
              </a:rPr>
              <a:t>buildtime</a:t>
            </a:r>
            <a:r>
              <a:rPr lang="en-US" sz="8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2E5A8841-2730-7648-96AA-F00ABA869D40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383821D-0B07-2C48-8969-80C931435A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B3A2F5A-3DAF-6042-AE6E-95A55A604F29}"/>
              </a:ext>
            </a:extLst>
          </p:cNvPr>
          <p:cNvSpPr txBox="1"/>
          <p:nvPr/>
        </p:nvSpPr>
        <p:spPr>
          <a:xfrm>
            <a:off x="793119" y="2904767"/>
            <a:ext cx="36695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/>
              <a:t>More: </a:t>
            </a:r>
            <a:r>
              <a:rPr lang="en-US" sz="900" i="1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https://www.sylabs.io/guides/3.2/user-guide/definition_files.html</a:t>
            </a:r>
            <a:r>
              <a:rPr lang="en-US" sz="900" i="1" dirty="0"/>
              <a:t>  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D62B4B-8D5C-024C-8FF2-624C74CF3227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Shape 87">
            <a:extLst>
              <a:ext uri="{FF2B5EF4-FFF2-40B4-BE49-F238E27FC236}">
                <a16:creationId xmlns:a16="http://schemas.microsoft.com/office/drawing/2014/main" id="{F7B313DD-A4D3-2D40-B752-C67140326320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5164957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16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4F10A6-6DE2-8C4D-9F77-F7F346A552C6}"/>
              </a:ext>
            </a:extLst>
          </p:cNvPr>
          <p:cNvSpPr txBox="1"/>
          <p:nvPr/>
        </p:nvSpPr>
        <p:spPr>
          <a:xfrm>
            <a:off x="59062" y="2961482"/>
            <a:ext cx="12954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/>
              <a:t>https://</a:t>
            </a:r>
            <a:r>
              <a:rPr lang="en-US" sz="600" i="1" dirty="0" err="1"/>
              <a:t>singularity.lbl.gov</a:t>
            </a:r>
            <a:endParaRPr lang="en-US" sz="60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401FB7-BCBB-AA4E-8A24-7DBE79E71A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03"/>
          <a:stretch/>
        </p:blipFill>
        <p:spPr>
          <a:xfrm>
            <a:off x="0" y="1273175"/>
            <a:ext cx="4610100" cy="115259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55FCCF2-45C7-A245-87C8-CF2487AB0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" y="171288"/>
            <a:ext cx="3733800" cy="377026"/>
          </a:xfrm>
        </p:spPr>
        <p:txBody>
          <a:bodyPr/>
          <a:lstStyle/>
          <a:p>
            <a:r>
              <a:rPr lang="en-US" dirty="0"/>
              <a:t>Container Formats</a:t>
            </a:r>
          </a:p>
        </p:txBody>
      </p:sp>
      <p:sp>
        <p:nvSpPr>
          <p:cNvPr id="7" name="Date Placeholder 5">
            <a:extLst>
              <a:ext uri="{FF2B5EF4-FFF2-40B4-BE49-F238E27FC236}">
                <a16:creationId xmlns:a16="http://schemas.microsoft.com/office/drawing/2014/main" id="{66AAB4F1-E42D-0F4A-9192-AA2BDDBAC0DA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09DA15-35AA-A14F-B3B9-B2172D7F3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E0478E9-AE04-5645-BDA1-28AF06DEA913}"/>
              </a:ext>
            </a:extLst>
          </p:cNvPr>
          <p:cNvCxnSpPr>
            <a:cxnSpLocks/>
          </p:cNvCxnSpPr>
          <p:nvPr/>
        </p:nvCxnSpPr>
        <p:spPr>
          <a:xfrm>
            <a:off x="628650" y="1001674"/>
            <a:ext cx="1" cy="2443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247FFE2-692C-C947-B4F8-B66B2DEA8550}"/>
              </a:ext>
            </a:extLst>
          </p:cNvPr>
          <p:cNvSpPr txBox="1"/>
          <p:nvPr/>
        </p:nvSpPr>
        <p:spPr>
          <a:xfrm>
            <a:off x="671984" y="767240"/>
            <a:ext cx="2282997" cy="43088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*.</a:t>
            </a:r>
            <a:r>
              <a:rPr lang="en-US" sz="1100" dirty="0" err="1">
                <a:solidFill>
                  <a:srgbClr val="FF0000"/>
                </a:solidFill>
              </a:rPr>
              <a:t>sif</a:t>
            </a:r>
            <a:r>
              <a:rPr lang="en-US" sz="1100" dirty="0">
                <a:solidFill>
                  <a:srgbClr val="FF0000"/>
                </a:solidFill>
              </a:rPr>
              <a:t> format and older *.</a:t>
            </a:r>
            <a:r>
              <a:rPr lang="en-US" sz="1100" dirty="0" err="1">
                <a:solidFill>
                  <a:srgbClr val="FF0000"/>
                </a:solidFill>
              </a:rPr>
              <a:t>simg</a:t>
            </a:r>
            <a:r>
              <a:rPr lang="en-US" sz="1100" dirty="0">
                <a:solidFill>
                  <a:srgbClr val="FF0000"/>
                </a:solidFill>
              </a:rPr>
              <a:t> format </a:t>
            </a:r>
          </a:p>
          <a:p>
            <a:r>
              <a:rPr lang="en-US" sz="1100" dirty="0">
                <a:solidFill>
                  <a:srgbClr val="FF0000"/>
                </a:solidFill>
              </a:rPr>
              <a:t>(immutable final container format)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33759C1-D7FB-4343-858D-D2A65A2169ED}"/>
              </a:ext>
            </a:extLst>
          </p:cNvPr>
          <p:cNvSpPr/>
          <p:nvPr/>
        </p:nvSpPr>
        <p:spPr>
          <a:xfrm>
            <a:off x="171450" y="1255142"/>
            <a:ext cx="547342" cy="1330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1FE5E3D-201E-BA4E-81FF-1250F0DD1B49}"/>
              </a:ext>
            </a:extLst>
          </p:cNvPr>
          <p:cNvSpPr/>
          <p:nvPr/>
        </p:nvSpPr>
        <p:spPr>
          <a:xfrm>
            <a:off x="93698" y="1790858"/>
            <a:ext cx="613064" cy="1330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F14811C-E836-A048-8AAC-32303F4802FB}"/>
              </a:ext>
            </a:extLst>
          </p:cNvPr>
          <p:cNvCxnSpPr>
            <a:cxnSpLocks/>
          </p:cNvCxnSpPr>
          <p:nvPr/>
        </p:nvCxnSpPr>
        <p:spPr>
          <a:xfrm flipV="1">
            <a:off x="147611" y="1914235"/>
            <a:ext cx="0" cy="7891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43F6909-8ACE-F24D-8B85-34D769A50A11}"/>
              </a:ext>
            </a:extLst>
          </p:cNvPr>
          <p:cNvCxnSpPr/>
          <p:nvPr/>
        </p:nvCxnSpPr>
        <p:spPr>
          <a:xfrm>
            <a:off x="628650" y="1005122"/>
            <a:ext cx="762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F75E133-60F7-154C-A50F-86B46511E485}"/>
              </a:ext>
            </a:extLst>
          </p:cNvPr>
          <p:cNvCxnSpPr/>
          <p:nvPr/>
        </p:nvCxnSpPr>
        <p:spPr>
          <a:xfrm>
            <a:off x="148943" y="2703413"/>
            <a:ext cx="762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D8348D1-9EB4-A24D-AE56-AE8B9BFAC39D}"/>
              </a:ext>
            </a:extLst>
          </p:cNvPr>
          <p:cNvSpPr txBox="1"/>
          <p:nvPr/>
        </p:nvSpPr>
        <p:spPr>
          <a:xfrm>
            <a:off x="171450" y="2571635"/>
            <a:ext cx="3781805" cy="2616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Writeable sandbox used for interactive container development</a:t>
            </a:r>
          </a:p>
        </p:txBody>
      </p:sp>
      <p:pic>
        <p:nvPicPr>
          <p:cNvPr id="19" name="Shape 87">
            <a:extLst>
              <a:ext uri="{FF2B5EF4-FFF2-40B4-BE49-F238E27FC236}">
                <a16:creationId xmlns:a16="http://schemas.microsoft.com/office/drawing/2014/main" id="{F7E98204-F9BB-6947-8B01-A4CBEB146AAD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46425272"/>
      </p:ext>
    </p:extLst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" y="171288"/>
            <a:ext cx="3733800" cy="754053"/>
          </a:xfrm>
        </p:spPr>
        <p:txBody>
          <a:bodyPr/>
          <a:lstStyle/>
          <a:p>
            <a:r>
              <a:rPr lang="en-US" dirty="0"/>
              <a:t>1. Building a container interactively (demo)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34298F-0236-8648-B203-29F314A85968}"/>
              </a:ext>
            </a:extLst>
          </p:cNvPr>
          <p:cNvSpPr/>
          <p:nvPr/>
        </p:nvSpPr>
        <p:spPr>
          <a:xfrm>
            <a:off x="59062" y="925341"/>
            <a:ext cx="4496477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Bootstrap a base container (has OS you want, maybe other stuff too) into a sandbox:</a:t>
            </a:r>
          </a:p>
          <a:p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singularity build --sandbox 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mytest</a:t>
            </a:r>
            <a:r>
              <a:rPr lang="en-US" sz="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 docker://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alpine:latest</a:t>
            </a:r>
            <a:endParaRPr lang="en-US" sz="800" dirty="0">
              <a:solidFill>
                <a:srgbClr val="FF0000"/>
              </a:solidFill>
              <a:latin typeface="Helvetica Neue" panose="02000503000000020004" pitchFamily="2" charset="0"/>
            </a:endParaRPr>
          </a:p>
          <a:p>
            <a:endParaRPr lang="en-US" altLang="en-US" sz="1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Shell into the container and install what you need by trial and error: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singularity shell –-writable 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mytest</a:t>
            </a:r>
            <a:r>
              <a:rPr lang="en-US" sz="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endParaRPr lang="en-US" sz="800" dirty="0">
              <a:solidFill>
                <a:srgbClr val="FF0000"/>
              </a:solidFill>
              <a:latin typeface="Helvetica Neue" panose="02000503000000020004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sz="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[now do stuff in container; as you get it correct, add commands to Singularity recipe]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en-US" sz="1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Now finalize container. 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You can either build </a:t>
            </a:r>
            <a:r>
              <a:rPr lang="en-US" altLang="en-US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squashfs</a:t>
            </a:r>
            <a:r>
              <a:rPr lang="en-US" alt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image from sandbox: </a:t>
            </a:r>
          </a:p>
          <a:p>
            <a:pPr lvl="1"/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  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singularity build 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mytest.sif</a:t>
            </a:r>
            <a:r>
              <a:rPr lang="en-US" sz="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mytest</a:t>
            </a:r>
            <a:r>
              <a:rPr lang="en-US" sz="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endParaRPr lang="en-US" sz="800" dirty="0">
              <a:solidFill>
                <a:srgbClr val="FF0000"/>
              </a:solidFill>
              <a:latin typeface="Helvetica Neue" panose="02000503000000020004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Or you can build </a:t>
            </a:r>
            <a:r>
              <a:rPr lang="en-US" altLang="en-US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squashfs</a:t>
            </a:r>
            <a:r>
              <a:rPr lang="en-US" alt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image from recipe (best practice): </a:t>
            </a:r>
          </a:p>
          <a:p>
            <a:pPr lvl="1"/>
            <a:r>
              <a:rPr lang="en-US" sz="10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  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singularity build </a:t>
            </a:r>
            <a:r>
              <a:rPr lang="en-US" sz="8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mytest.sif</a:t>
            </a:r>
            <a:r>
              <a:rPr lang="en-US" sz="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Singularity</a:t>
            </a:r>
            <a:endParaRPr lang="en-US" sz="800" dirty="0">
              <a:solidFill>
                <a:srgbClr val="FF0000"/>
              </a:solidFill>
              <a:latin typeface="Helvetica Neue" panose="02000503000000020004" pitchFamily="2" charset="0"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B913CD1C-3A99-CB4E-8BB8-B1884482700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93698" y="3288301"/>
            <a:ext cx="131445" cy="137160"/>
          </a:xfrm>
        </p:spPr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17</a:t>
            </a:fld>
            <a:endParaRPr lang="en-US" spc="-2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CBAB2C-7FAC-4B46-ACF6-C3E19C613B50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Date Placeholder 5">
            <a:extLst>
              <a:ext uri="{FF2B5EF4-FFF2-40B4-BE49-F238E27FC236}">
                <a16:creationId xmlns:a16="http://schemas.microsoft.com/office/drawing/2014/main" id="{33AD4EFC-DEF1-FC42-9EEF-D19C1A9FC045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E6B6926-8AE6-7046-8073-DB6B61E8D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pic>
        <p:nvPicPr>
          <p:cNvPr id="8" name="Shape 87">
            <a:extLst>
              <a:ext uri="{FF2B5EF4-FFF2-40B4-BE49-F238E27FC236}">
                <a16:creationId xmlns:a16="http://schemas.microsoft.com/office/drawing/2014/main" id="{1FC9AD1D-ABFA-514E-A267-D8EE39208926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6768840"/>
      </p:ext>
    </p:extLst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18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60" y="113403"/>
            <a:ext cx="4234290" cy="754053"/>
          </a:xfrm>
        </p:spPr>
        <p:txBody>
          <a:bodyPr/>
          <a:lstStyle/>
          <a:p>
            <a:r>
              <a:rPr lang="en-US" dirty="0"/>
              <a:t>2. Building a container with </a:t>
            </a:r>
            <a:r>
              <a:rPr lang="en-US" dirty="0" err="1"/>
              <a:t>Sylabs</a:t>
            </a:r>
            <a:r>
              <a:rPr lang="en-US" dirty="0"/>
              <a:t> Remote Builder (demo)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FEDAC4-1A3D-F641-B0C0-6BE4A60CDE0E}"/>
              </a:ext>
            </a:extLst>
          </p:cNvPr>
          <p:cNvSpPr/>
          <p:nvPr/>
        </p:nvSpPr>
        <p:spPr>
          <a:xfrm>
            <a:off x="30068" y="968375"/>
            <a:ext cx="4580032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Get a token from </a:t>
            </a:r>
            <a:r>
              <a:rPr lang="en-US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Sylabs</a:t>
            </a: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Cloud: </a:t>
            </a:r>
            <a:r>
              <a:rPr lang="en-US" sz="1000" u="sng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2"/>
              </a:rPr>
              <a:t>https://cloud.sylabs.io/auth</a:t>
            </a:r>
            <a:endParaRPr lang="en-US" sz="1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buAutoNum type="arabicPeriod"/>
            </a:pP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Login using your </a:t>
            </a:r>
            <a:r>
              <a:rPr lang="en-US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Github</a:t>
            </a: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account</a:t>
            </a:r>
          </a:p>
          <a:p>
            <a:pPr marL="685800" lvl="1" indent="-228600">
              <a:buAutoNum type="arabicPeriod"/>
            </a:pP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Create a new token under “</a:t>
            </a:r>
            <a:r>
              <a:rPr lang="en-US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Keystore</a:t>
            </a: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”</a:t>
            </a:r>
          </a:p>
          <a:p>
            <a:pPr marL="685800" lvl="1" indent="-228600">
              <a:buAutoNum type="arabicPeriod"/>
            </a:pP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Copy the token string (&lt;your-token&gt;)</a:t>
            </a:r>
          </a:p>
          <a:p>
            <a:pPr marL="685800" lvl="1" indent="-228600">
              <a:buAutoNum type="arabicPeriod"/>
            </a:pPr>
            <a:endParaRPr lang="en-US" sz="1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28600" indent="-228600">
              <a:buAutoNum type="arabicPeriod"/>
            </a:pP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Add the token on your host machine:</a:t>
            </a:r>
          </a:p>
          <a:p>
            <a:pPr marL="685800" lvl="1" indent="-228600">
              <a:buAutoNum type="arabicPeriod"/>
            </a:pP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ea typeface="Helvetica Neue" panose="02000503000000020004" pitchFamily="2" charset="0"/>
                <a:cs typeface="Courier New" panose="02070309020205020404" pitchFamily="49" charset="0"/>
              </a:rPr>
              <a:t>singularity remote login</a:t>
            </a:r>
          </a:p>
          <a:p>
            <a:pPr marL="685800" lvl="1" indent="-228600">
              <a:buAutoNum type="arabicPeriod"/>
            </a:pPr>
            <a:r>
              <a:rPr lang="en-US" sz="1000" dirty="0">
                <a:latin typeface="Helvetica" pitchFamily="2" charset="0"/>
                <a:ea typeface="Helvetica Neue" panose="02000503000000020004" pitchFamily="2" charset="0"/>
                <a:cs typeface="Courier New" panose="02070309020205020404" pitchFamily="49" charset="0"/>
              </a:rPr>
              <a:t>Then paste your token when prompted.</a:t>
            </a:r>
          </a:p>
          <a:p>
            <a:pPr marL="685800" lvl="1" indent="-228600">
              <a:buAutoNum type="arabicPeriod"/>
            </a:pP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ea typeface="Helvetica Neue" panose="02000503000000020004" pitchFamily="2" charset="0"/>
              <a:cs typeface="Courier New" panose="02070309020205020404" pitchFamily="49" charset="0"/>
            </a:endParaRPr>
          </a:p>
          <a:p>
            <a:pPr marL="228600" indent="-228600">
              <a:buAutoNum type="arabicPeriod"/>
            </a:pP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Issue the command to build your container remotely</a:t>
            </a:r>
          </a:p>
          <a:p>
            <a:pPr marL="685800" lvl="1" indent="-228600">
              <a:buAutoNum type="arabicPeriod"/>
            </a:pP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ea typeface="Helvetica Neue" panose="02000503000000020004" pitchFamily="2" charset="0"/>
                <a:cs typeface="Courier New" panose="02070309020205020404" pitchFamily="49" charset="0"/>
              </a:rPr>
              <a:t>singularity build --remote </a:t>
            </a:r>
            <a:r>
              <a:rPr lang="en-US" sz="900" dirty="0" err="1">
                <a:solidFill>
                  <a:srgbClr val="FF0000"/>
                </a:solidFill>
                <a:latin typeface="Courier New" panose="02070309020205020404" pitchFamily="49" charset="0"/>
                <a:ea typeface="Helvetica Neue" panose="02000503000000020004" pitchFamily="2" charset="0"/>
                <a:cs typeface="Courier New" panose="02070309020205020404" pitchFamily="49" charset="0"/>
              </a:rPr>
              <a:t>myimage.sif</a:t>
            </a:r>
            <a:r>
              <a:rPr lang="en-US" sz="900" dirty="0">
                <a:solidFill>
                  <a:srgbClr val="FF0000"/>
                </a:solidFill>
                <a:latin typeface="Courier New" panose="02070309020205020404" pitchFamily="49" charset="0"/>
                <a:ea typeface="Helvetica Neue" panose="02000503000000020004" pitchFamily="2" charset="0"/>
                <a:cs typeface="Courier New" panose="02070309020205020404" pitchFamily="49" charset="0"/>
              </a:rPr>
              <a:t> Singularity</a:t>
            </a:r>
          </a:p>
          <a:p>
            <a:pPr marL="685800" lvl="1" indent="-228600">
              <a:buAutoNum type="arabicPeriod"/>
            </a:pPr>
            <a:endParaRPr lang="en-US" sz="900" dirty="0">
              <a:solidFill>
                <a:srgbClr val="FF0000"/>
              </a:solidFill>
              <a:latin typeface="Courier New" panose="02070309020205020404" pitchFamily="49" charset="0"/>
              <a:ea typeface="Helvetica Neue" panose="02000503000000020004" pitchFamily="2" charset="0"/>
              <a:cs typeface="Courier New" panose="02070309020205020404" pitchFamily="49" charset="0"/>
            </a:endParaRPr>
          </a:p>
          <a:p>
            <a:pPr marL="228600" indent="-228600">
              <a:buAutoNum type="arabicPeriod"/>
            </a:pPr>
            <a:r>
              <a:rPr lang="en-US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…where “Singularity” is your definition file. If successful, the container will be placed in your working directory</a:t>
            </a:r>
            <a:endParaRPr lang="en-US" sz="1000" dirty="0">
              <a:latin typeface="Helvetica Neue" panose="02000503000000020004" pitchFamily="2" charset="0"/>
            </a:endParaRPr>
          </a:p>
          <a:p>
            <a:pPr marL="228600" indent="-228600">
              <a:buAutoNum type="arabicPeriod"/>
            </a:pPr>
            <a:endParaRPr lang="en-US" sz="1000" dirty="0">
              <a:highlight>
                <a:srgbClr val="FFFF00"/>
              </a:highlight>
              <a:latin typeface="Helvetica Neue" panose="02000503000000020004" pitchFamily="2" charset="0"/>
            </a:endParaRPr>
          </a:p>
          <a:p>
            <a:endParaRPr lang="en-US" sz="10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US" sz="1000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D423FBF-F209-784E-8C4B-F752D4AB2FE1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6023DE-158B-CC43-AD42-C4D34E7DAF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pic>
        <p:nvPicPr>
          <p:cNvPr id="9" name="Shape 87">
            <a:extLst>
              <a:ext uri="{FF2B5EF4-FFF2-40B4-BE49-F238E27FC236}">
                <a16:creationId xmlns:a16="http://schemas.microsoft.com/office/drawing/2014/main" id="{07E81770-DE9A-0448-90DF-6D02F0B46E09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2474170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6032" y="130175"/>
            <a:ext cx="1525018" cy="39305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pc="-125" dirty="0"/>
              <a:t>Thank you!</a:t>
            </a:r>
            <a:endParaRPr spc="-125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CCFA2B0-0575-3C4C-9CA3-AD3C69323C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19</a:t>
            </a:fld>
            <a:endParaRPr lang="en-US" spc="-20" dirty="0"/>
          </a:p>
        </p:txBody>
      </p:sp>
      <p:sp>
        <p:nvSpPr>
          <p:cNvPr id="18" name="object 3">
            <a:extLst>
              <a:ext uri="{FF2B5EF4-FFF2-40B4-BE49-F238E27FC236}">
                <a16:creationId xmlns:a16="http://schemas.microsoft.com/office/drawing/2014/main" id="{2A9E7A5C-B753-3249-850C-71EEDB9D9EB0}"/>
              </a:ext>
            </a:extLst>
          </p:cNvPr>
          <p:cNvSpPr txBox="1"/>
          <p:nvPr/>
        </p:nvSpPr>
        <p:spPr>
          <a:xfrm>
            <a:off x="171450" y="1639103"/>
            <a:ext cx="4331626" cy="11637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1000" spc="-10" dirty="0">
                <a:solidFill>
                  <a:srgbClr val="A9A37D"/>
                </a:solidFill>
                <a:latin typeface="Tahoma"/>
                <a:cs typeface="Tahoma"/>
              </a:rPr>
              <a:t>Additional learning resources: </a:t>
            </a:r>
          </a:p>
          <a:p>
            <a:pPr marL="12700" marR="29845">
              <a:lnSpc>
                <a:spcPct val="100000"/>
              </a:lnSpc>
              <a:spcBef>
                <a:spcPts val="95"/>
              </a:spcBef>
            </a:pPr>
            <a:endParaRPr lang="en-US" sz="1000" spc="-10" dirty="0">
              <a:solidFill>
                <a:srgbClr val="A9A37D"/>
              </a:solidFill>
              <a:latin typeface="Tahoma"/>
              <a:cs typeface="Tahoma"/>
            </a:endParaRPr>
          </a:p>
          <a:p>
            <a:pPr marL="12700"/>
            <a:r>
              <a:rPr lang="en-US" sz="900" i="1" spc="-25" dirty="0">
                <a:solidFill>
                  <a:srgbClr val="999999"/>
                </a:solidFill>
                <a:latin typeface="Tahoma"/>
                <a:cs typeface="Tahoma"/>
              </a:rPr>
              <a:t>Slides and Examples from this course: </a:t>
            </a:r>
          </a:p>
          <a:p>
            <a:r>
              <a:rPr lang="en-US" sz="900" i="1" dirty="0">
                <a:hlinkClick r:id="rId2"/>
              </a:rPr>
              <a:t>https://github.com/ResearchComputing/apptainer_spring_2023</a:t>
            </a:r>
            <a:endParaRPr lang="en-US" sz="900" i="1" dirty="0"/>
          </a:p>
          <a:p>
            <a:endParaRPr lang="en-US" sz="900" i="1" spc="-25" dirty="0">
              <a:solidFill>
                <a:srgbClr val="999999"/>
              </a:solidFill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lang="en-US" sz="900" i="1" spc="-25" dirty="0">
                <a:solidFill>
                  <a:srgbClr val="999999"/>
                </a:solidFill>
                <a:latin typeface="Tahoma"/>
                <a:cs typeface="Tahoma"/>
              </a:rPr>
              <a:t>Web resources: </a:t>
            </a:r>
          </a:p>
          <a:p>
            <a:pPr marL="12700">
              <a:lnSpc>
                <a:spcPct val="100000"/>
              </a:lnSpc>
            </a:pPr>
            <a:r>
              <a:rPr lang="en-US" sz="900" i="1" spc="-25" dirty="0">
                <a:solidFill>
                  <a:srgbClr val="999999"/>
                </a:solidFill>
                <a:latin typeface="Tahoma"/>
                <a:cs typeface="Tahoma"/>
              </a:rPr>
              <a:t>https://</a:t>
            </a:r>
            <a:r>
              <a:rPr lang="en-US" sz="900" i="1" spc="-25" dirty="0" err="1">
                <a:solidFill>
                  <a:srgbClr val="999999"/>
                </a:solidFill>
                <a:latin typeface="Tahoma"/>
                <a:cs typeface="Tahoma"/>
              </a:rPr>
              <a:t>apptainer.org</a:t>
            </a:r>
            <a:r>
              <a:rPr lang="en-US" sz="900" i="1" spc="-25" dirty="0">
                <a:solidFill>
                  <a:srgbClr val="999999"/>
                </a:solidFill>
                <a:latin typeface="Tahoma"/>
                <a:cs typeface="Tahoma"/>
              </a:rPr>
              <a:t>/docs/user/latest/(user guide for </a:t>
            </a:r>
            <a:r>
              <a:rPr lang="en-US" sz="900" i="1" spc="-25" dirty="0" err="1">
                <a:solidFill>
                  <a:srgbClr val="999999"/>
                </a:solidFill>
                <a:latin typeface="Tahoma"/>
                <a:cs typeface="Tahoma"/>
              </a:rPr>
              <a:t>Apptainer</a:t>
            </a:r>
            <a:r>
              <a:rPr lang="en-US" sz="900" i="1" spc="-25" dirty="0">
                <a:solidFill>
                  <a:srgbClr val="999999"/>
                </a:solidFill>
                <a:latin typeface="Tahoma"/>
                <a:cs typeface="Tahoma"/>
              </a:rPr>
              <a:t>)</a:t>
            </a:r>
          </a:p>
          <a:p>
            <a:pPr marL="12700">
              <a:lnSpc>
                <a:spcPct val="100000"/>
              </a:lnSpc>
            </a:pPr>
            <a:endParaRPr lang="en-US" sz="900" i="1" spc="-25" dirty="0">
              <a:solidFill>
                <a:srgbClr val="999999"/>
              </a:solidFill>
              <a:latin typeface="Tahoma"/>
              <a:cs typeface="Tahoma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8E1528-1B51-B246-9980-EBBA482E6592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EEB4B1A-95FF-DF45-B365-5C821864C4D1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1F30840F-6ED3-2A4B-BB92-FF2A814641B4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19251" y="3235827"/>
            <a:ext cx="1360010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11" name="Shape 87">
            <a:extLst>
              <a:ext uri="{FF2B5EF4-FFF2-40B4-BE49-F238E27FC236}">
                <a16:creationId xmlns:a16="http://schemas.microsoft.com/office/drawing/2014/main" id="{FD758098-DA46-514B-A391-1865388FE63A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FE2571-07FF-F546-8B99-2213014A88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5446"/>
          <a:stretch/>
        </p:blipFill>
        <p:spPr>
          <a:xfrm>
            <a:off x="3295650" y="3204616"/>
            <a:ext cx="1143000" cy="217697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551F0824-B595-CA47-842A-E1F473DA9DC5}"/>
              </a:ext>
            </a:extLst>
          </p:cNvPr>
          <p:cNvSpPr txBox="1"/>
          <p:nvPr/>
        </p:nvSpPr>
        <p:spPr>
          <a:xfrm>
            <a:off x="337591" y="680865"/>
            <a:ext cx="2408894" cy="3173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1000" spc="-10" dirty="0">
                <a:solidFill>
                  <a:srgbClr val="A9A37D"/>
                </a:solidFill>
                <a:latin typeface="Tahoma"/>
                <a:cs typeface="Tahoma"/>
              </a:rPr>
              <a:t>Please fill out the survey:</a:t>
            </a:r>
          </a:p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900" i="1" spc="-10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5"/>
              </a:rPr>
              <a:t>http://tinyurl.com/curc-survey18</a:t>
            </a:r>
            <a:endParaRPr lang="en-US" sz="900" i="1" spc="-10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24903A8A-0BC6-3641-8246-C2D21D48215E}"/>
              </a:ext>
            </a:extLst>
          </p:cNvPr>
          <p:cNvSpPr txBox="1"/>
          <p:nvPr/>
        </p:nvSpPr>
        <p:spPr>
          <a:xfrm>
            <a:off x="337590" y="1153796"/>
            <a:ext cx="3643859" cy="3173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1000" spc="-10" dirty="0">
                <a:solidFill>
                  <a:srgbClr val="A9A37D"/>
                </a:solidFill>
                <a:latin typeface="Tahoma"/>
                <a:cs typeface="Tahoma"/>
              </a:rPr>
              <a:t>Contact information:</a:t>
            </a:r>
          </a:p>
          <a:p>
            <a:pPr marL="12700" marR="29845">
              <a:lnSpc>
                <a:spcPct val="100000"/>
              </a:lnSpc>
              <a:spcBef>
                <a:spcPts val="95"/>
              </a:spcBef>
            </a:pPr>
            <a:r>
              <a:rPr lang="en-US" sz="900" i="1" spc="-10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6"/>
              </a:rPr>
              <a:t>Andrew.Monaghan@Colorado.edu</a:t>
            </a:r>
            <a:endParaRPr lang="en-US" sz="900" i="1" spc="-10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600086892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0203" y="238655"/>
            <a:ext cx="1196647" cy="383492"/>
          </a:xfrm>
          <a:prstGeom prst="rect">
            <a:avLst/>
          </a:prstGeom>
        </p:spPr>
        <p:txBody>
          <a:bodyPr vert="horz" wrap="square" lIns="0" tIns="6403" rIns="0" bIns="0" rtlCol="0">
            <a:spAutoFit/>
          </a:bodyPr>
          <a:lstStyle/>
          <a:p>
            <a:pPr marL="6403">
              <a:spcBef>
                <a:spcPts val="50"/>
              </a:spcBef>
            </a:pPr>
            <a:r>
              <a:rPr spc="-53" dirty="0"/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5839" y="620288"/>
            <a:ext cx="3958421" cy="1035574"/>
          </a:xfrm>
          <a:prstGeom prst="rect">
            <a:avLst/>
          </a:prstGeom>
        </p:spPr>
        <p:txBody>
          <a:bodyPr vert="horz" wrap="square" lIns="0" tIns="42579" rIns="0" bIns="0" rtlCol="0" anchor="t">
            <a:spAutoFit/>
          </a:bodyPr>
          <a:lstStyle/>
          <a:p>
            <a:pPr marL="6350">
              <a:spcBef>
                <a:spcPts val="335"/>
              </a:spcBef>
              <a:buClr>
                <a:srgbClr val="A9A57C"/>
              </a:buClr>
              <a:tabLst>
                <a:tab pos="121663" algn="l"/>
              </a:tabLst>
            </a:pPr>
            <a:endParaRPr lang="en-US" sz="1100" u="sng" spc="13" dirty="0">
              <a:latin typeface="Arial"/>
              <a:cs typeface="Arial"/>
            </a:endParaRPr>
          </a:p>
          <a:p>
            <a:pPr marL="121663" indent="-115260">
              <a:spcBef>
                <a:spcPts val="335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800" spc="13" dirty="0">
                <a:solidFill>
                  <a:srgbClr val="2F2B20"/>
                </a:solidFill>
                <a:latin typeface="Arial"/>
                <a:cs typeface="Arial"/>
              </a:rPr>
              <a:t>Singularity commands and options</a:t>
            </a:r>
          </a:p>
          <a:p>
            <a:pPr marL="121663" indent="-115260">
              <a:spcBef>
                <a:spcPts val="335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800" spc="13" dirty="0">
                <a:solidFill>
                  <a:schemeClr val="accent2"/>
                </a:solidFill>
                <a:latin typeface="Arial"/>
                <a:cs typeface="Arial"/>
              </a:rPr>
              <a:t>Hands-on: Running containers</a:t>
            </a:r>
          </a:p>
          <a:p>
            <a:pPr marL="121663" indent="-115260">
              <a:spcBef>
                <a:spcPts val="335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800" spc="13" dirty="0">
                <a:solidFill>
                  <a:srgbClr val="2F2B20"/>
                </a:solidFill>
                <a:latin typeface="Arial"/>
                <a:cs typeface="Arial"/>
              </a:rPr>
              <a:t>Building containers</a:t>
            </a:r>
          </a:p>
          <a:p>
            <a:pPr marL="121663" indent="-115260">
              <a:spcBef>
                <a:spcPts val="335"/>
              </a:spcBef>
              <a:buClr>
                <a:srgbClr val="A9A57C"/>
              </a:buClr>
              <a:buFontTx/>
              <a:buChar char="•"/>
              <a:tabLst>
                <a:tab pos="121663" algn="l"/>
              </a:tabLst>
            </a:pPr>
            <a:r>
              <a:rPr lang="en-US" sz="800" dirty="0">
                <a:solidFill>
                  <a:srgbClr val="2F2B20"/>
                </a:solidFill>
                <a:latin typeface="Arial"/>
                <a:cs typeface="Arial"/>
              </a:rPr>
              <a:t>Special cases: Running containers for MPI and GPU jobs</a:t>
            </a:r>
          </a:p>
          <a:p>
            <a:pPr marL="121285" indent="-114935">
              <a:spcBef>
                <a:spcPts val="335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endParaRPr lang="en-US" sz="900" dirty="0">
              <a:solidFill>
                <a:srgbClr val="2F2B20"/>
              </a:solidFill>
              <a:latin typeface="Arial"/>
              <a:cs typeface="Arial"/>
            </a:endParaRP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9FC40A51-F444-6948-B6EB-21511676FED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93698" y="3288301"/>
            <a:ext cx="131445" cy="137160"/>
          </a:xfrm>
        </p:spPr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2</a:t>
            </a:fld>
            <a:endParaRPr lang="en-US" spc="-2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C6580BD-FB6C-784A-9DEE-2FFC72B9ABE6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Shape 87">
            <a:extLst>
              <a:ext uri="{FF2B5EF4-FFF2-40B4-BE49-F238E27FC236}">
                <a16:creationId xmlns:a16="http://schemas.microsoft.com/office/drawing/2014/main" id="{13D11897-54FF-0344-861D-A9ACB2F0A4D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3F7B20-B003-BE4C-9FE6-F9FBCCD0DC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446"/>
          <a:stretch/>
        </p:blipFill>
        <p:spPr>
          <a:xfrm>
            <a:off x="3295650" y="3204616"/>
            <a:ext cx="1143000" cy="217697"/>
          </a:xfrm>
          <a:prstGeom prst="rect">
            <a:avLst/>
          </a:prstGeom>
        </p:spPr>
      </p:pic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E4A062B5-97D1-4C03-86A4-E258E9932441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19251" y="3235827"/>
            <a:ext cx="1360010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</p:spTree>
    <p:extLst>
      <p:ext uri="{BB962C8B-B14F-4D97-AF65-F5344CB8AC3E}">
        <p14:creationId xmlns:p14="http://schemas.microsoft.com/office/powerpoint/2010/main" val="2354560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3</a:t>
            </a:fld>
            <a:endParaRPr lang="en-US" spc="-2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" y="171288"/>
            <a:ext cx="3733800" cy="377026"/>
          </a:xfrm>
        </p:spPr>
        <p:txBody>
          <a:bodyPr/>
          <a:lstStyle/>
          <a:p>
            <a:r>
              <a:rPr lang="en-US"/>
              <a:t>What is a container?</a:t>
            </a: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105E155B-9C4C-6547-8081-B24F1B2F89E4}"/>
              </a:ext>
            </a:extLst>
          </p:cNvPr>
          <p:cNvSpPr txBox="1"/>
          <p:nvPr/>
        </p:nvSpPr>
        <p:spPr>
          <a:xfrm>
            <a:off x="171450" y="787406"/>
            <a:ext cx="4114800" cy="1868679"/>
          </a:xfrm>
          <a:prstGeom prst="rect">
            <a:avLst/>
          </a:prstGeom>
        </p:spPr>
        <p:txBody>
          <a:bodyPr vert="horz" wrap="square" lIns="0" tIns="41619" rIns="0" bIns="0" rtlCol="0" anchor="t">
            <a:spAutoFit/>
          </a:bodyPr>
          <a:lstStyle/>
          <a:p>
            <a:pPr marL="6350">
              <a:spcBef>
                <a:spcPts val="328"/>
              </a:spcBef>
              <a:buClr>
                <a:srgbClr val="A9A57C"/>
              </a:buClr>
              <a:tabLst>
                <a:tab pos="121663" algn="l"/>
              </a:tabLst>
            </a:pPr>
            <a:r>
              <a:rPr lang="en-US" sz="1200" dirty="0">
                <a:solidFill>
                  <a:srgbClr val="2F2B20"/>
                </a:solidFill>
                <a:latin typeface="Arial"/>
                <a:cs typeface="Arial"/>
              </a:rPr>
              <a:t>A container is a portable environment that packages some or all the following: an operating system, software, libraries, compilers, data and workflows. Containers enable:</a:t>
            </a:r>
            <a:endParaRPr lang="en-US" sz="1200" dirty="0"/>
          </a:p>
          <a:p>
            <a:pPr marL="6350">
              <a:spcBef>
                <a:spcPts val="328"/>
              </a:spcBef>
              <a:buClr>
                <a:srgbClr val="A9A57C"/>
              </a:buClr>
              <a:tabLst>
                <a:tab pos="121663" algn="l"/>
              </a:tabLst>
            </a:pPr>
            <a:endParaRPr lang="en-US" sz="1210" dirty="0">
              <a:solidFill>
                <a:srgbClr val="2F2B20"/>
              </a:solidFill>
              <a:latin typeface="Arial"/>
              <a:cs typeface="Arial"/>
            </a:endParaRPr>
          </a:p>
          <a:p>
            <a:pPr marL="578485" lvl="1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050" dirty="0">
                <a:solidFill>
                  <a:srgbClr val="2F2B20"/>
                </a:solidFill>
                <a:latin typeface="Arial"/>
                <a:cs typeface="Arial"/>
              </a:rPr>
              <a:t>Mobility of Compute</a:t>
            </a:r>
          </a:p>
          <a:p>
            <a:pPr marL="578485" lvl="1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050" dirty="0">
                <a:solidFill>
                  <a:srgbClr val="2F2B20"/>
                </a:solidFill>
                <a:latin typeface="Arial"/>
                <a:cs typeface="Arial"/>
              </a:rPr>
              <a:t>Reproducibility (software and data)</a:t>
            </a:r>
          </a:p>
          <a:p>
            <a:pPr marL="578485" lvl="1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050" dirty="0">
                <a:solidFill>
                  <a:srgbClr val="2F2B20"/>
                </a:solidFill>
                <a:latin typeface="Arial"/>
                <a:cs typeface="Arial"/>
              </a:rPr>
              <a:t>User Freedom </a:t>
            </a:r>
          </a:p>
          <a:p>
            <a:pPr marL="121285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endParaRPr sz="1210" dirty="0">
              <a:latin typeface="Arial"/>
              <a:cs typeface="Arial"/>
            </a:endParaRPr>
          </a:p>
          <a:p>
            <a:pPr marL="121285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10" name="Shape 87">
            <a:extLst>
              <a:ext uri="{FF2B5EF4-FFF2-40B4-BE49-F238E27FC236}">
                <a16:creationId xmlns:a16="http://schemas.microsoft.com/office/drawing/2014/main" id="{C3DBCBC2-6CA3-7643-BE45-4011D5B4B2BD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B57055-8BD3-0F4F-9885-06979A567F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446"/>
          <a:stretch/>
        </p:blipFill>
        <p:spPr>
          <a:xfrm>
            <a:off x="3295650" y="3204616"/>
            <a:ext cx="1143000" cy="217697"/>
          </a:xfrm>
          <a:prstGeom prst="rect">
            <a:avLst/>
          </a:prstGeom>
        </p:spPr>
      </p:pic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BC34B261-7880-4793-AA63-300CE946646D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19251" y="3235827"/>
            <a:ext cx="1360010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</p:spTree>
    <p:extLst>
      <p:ext uri="{BB962C8B-B14F-4D97-AF65-F5344CB8AC3E}">
        <p14:creationId xmlns:p14="http://schemas.microsoft.com/office/powerpoint/2010/main" val="1281226268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4</a:t>
            </a:fld>
            <a:endParaRPr lang="en-US" spc="-2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" y="171288"/>
            <a:ext cx="3733800" cy="377026"/>
          </a:xfrm>
        </p:spPr>
        <p:txBody>
          <a:bodyPr/>
          <a:lstStyle/>
          <a:p>
            <a:r>
              <a:rPr lang="en-US"/>
              <a:t>Containerization software</a:t>
            </a: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105E155B-9C4C-6547-8081-B24F1B2F89E4}"/>
              </a:ext>
            </a:extLst>
          </p:cNvPr>
          <p:cNvSpPr txBox="1"/>
          <p:nvPr/>
        </p:nvSpPr>
        <p:spPr>
          <a:xfrm>
            <a:off x="171450" y="706925"/>
            <a:ext cx="4191000" cy="2177995"/>
          </a:xfrm>
          <a:prstGeom prst="rect">
            <a:avLst/>
          </a:prstGeom>
        </p:spPr>
        <p:txBody>
          <a:bodyPr vert="horz" wrap="square" lIns="0" tIns="41619" rIns="0" bIns="0" rtlCol="0" anchor="t">
            <a:spAutoFit/>
          </a:bodyPr>
          <a:lstStyle/>
          <a:p>
            <a:pPr marL="121285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210" dirty="0">
                <a:solidFill>
                  <a:srgbClr val="2F2B20"/>
                </a:solidFill>
                <a:latin typeface="Arial"/>
                <a:cs typeface="Arial"/>
              </a:rPr>
              <a:t>Docker</a:t>
            </a:r>
            <a:endParaRPr lang="en-US" dirty="0"/>
          </a:p>
          <a:p>
            <a:pPr marL="578485" lvl="1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800" dirty="0">
                <a:solidFill>
                  <a:srgbClr val="2F2B20"/>
                </a:solidFill>
                <a:latin typeface="Arial"/>
                <a:cs typeface="Arial"/>
              </a:rPr>
              <a:t>Well established – largest user base</a:t>
            </a:r>
            <a:endParaRPr lang="en-US" dirty="0"/>
          </a:p>
          <a:p>
            <a:pPr marL="578485" lvl="1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800" dirty="0">
                <a:solidFill>
                  <a:srgbClr val="2F2B20"/>
                </a:solidFill>
                <a:latin typeface="Arial"/>
                <a:cs typeface="Arial"/>
              </a:rPr>
              <a:t>Has Docker Hub for container sharing</a:t>
            </a:r>
          </a:p>
          <a:p>
            <a:pPr marL="578485" lvl="1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800" dirty="0">
                <a:solidFill>
                  <a:srgbClr val="2F2B20"/>
                </a:solidFill>
                <a:latin typeface="Arial"/>
                <a:cs typeface="Arial"/>
              </a:rPr>
              <a:t>Problematic with HPC</a:t>
            </a:r>
          </a:p>
          <a:p>
            <a:pPr marL="121285" indent="-114935">
              <a:spcBef>
                <a:spcPts val="328"/>
              </a:spcBef>
              <a:buClr>
                <a:srgbClr val="A9A57C"/>
              </a:buClr>
              <a:buFontTx/>
              <a:buChar char="•"/>
              <a:tabLst>
                <a:tab pos="121663" algn="l"/>
              </a:tabLst>
            </a:pPr>
            <a:r>
              <a:rPr lang="en-US" sz="1210" dirty="0">
                <a:solidFill>
                  <a:srgbClr val="2F2B20"/>
                </a:solidFill>
                <a:latin typeface="Arial"/>
                <a:cs typeface="Arial"/>
              </a:rPr>
              <a:t>Singularity/</a:t>
            </a:r>
            <a:r>
              <a:rPr lang="en-US" sz="1210" dirty="0" err="1">
                <a:solidFill>
                  <a:srgbClr val="FF0000"/>
                </a:solidFill>
                <a:latin typeface="Arial"/>
                <a:cs typeface="Arial"/>
              </a:rPr>
              <a:t>Apptainer</a:t>
            </a:r>
            <a:r>
              <a:rPr lang="en-US" sz="1210" dirty="0">
                <a:solidFill>
                  <a:srgbClr val="FF0000"/>
                </a:solidFill>
                <a:latin typeface="Arial"/>
                <a:cs typeface="Arial"/>
              </a:rPr>
              <a:t>*</a:t>
            </a:r>
          </a:p>
          <a:p>
            <a:pPr marL="578485" lvl="1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800" dirty="0">
                <a:solidFill>
                  <a:srgbClr val="2F2B20"/>
                </a:solidFill>
                <a:latin typeface="Arial"/>
                <a:cs typeface="Arial"/>
              </a:rPr>
              <a:t>Part 2 - focus of this tutorial</a:t>
            </a:r>
          </a:p>
          <a:p>
            <a:pPr marL="578485" lvl="1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800" dirty="0">
                <a:solidFill>
                  <a:srgbClr val="2F2B20"/>
                </a:solidFill>
                <a:latin typeface="Arial"/>
                <a:cs typeface="Arial"/>
              </a:rPr>
              <a:t>Designed for HPC</a:t>
            </a:r>
          </a:p>
          <a:p>
            <a:pPr marL="578485" lvl="1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endParaRPr lang="en-US" sz="800" dirty="0">
              <a:solidFill>
                <a:srgbClr val="2F2B20"/>
              </a:solidFill>
              <a:latin typeface="Arial"/>
              <a:cs typeface="Arial"/>
            </a:endParaRPr>
          </a:p>
          <a:p>
            <a:pPr marL="463550" lvl="1">
              <a:spcBef>
                <a:spcPts val="328"/>
              </a:spcBef>
              <a:buClr>
                <a:srgbClr val="A9A57C"/>
              </a:buClr>
              <a:tabLst>
                <a:tab pos="121663" algn="l"/>
              </a:tabLst>
            </a:pPr>
            <a:r>
              <a:rPr lang="en-US" sz="800" i="1" dirty="0">
                <a:solidFill>
                  <a:srgbClr val="2F2B20"/>
                </a:solidFill>
                <a:latin typeface="Arial"/>
                <a:cs typeface="Arial"/>
              </a:rPr>
              <a:t>**Note: </a:t>
            </a:r>
            <a:r>
              <a:rPr lang="en-US" sz="800" i="1" dirty="0" err="1">
                <a:solidFill>
                  <a:srgbClr val="2F2B20"/>
                </a:solidFill>
                <a:latin typeface="Arial"/>
                <a:cs typeface="Arial"/>
              </a:rPr>
              <a:t>Sylabs</a:t>
            </a:r>
            <a:r>
              <a:rPr lang="en-US" sz="800" i="1" dirty="0">
                <a:solidFill>
                  <a:srgbClr val="2F2B20"/>
                </a:solidFill>
                <a:latin typeface="Arial"/>
                <a:cs typeface="Arial"/>
              </a:rPr>
              <a:t> spun off the open-source version of Singularity to the Linux Foundation in November 2021.  This open-source version has been renamed “</a:t>
            </a:r>
            <a:r>
              <a:rPr lang="en-US" sz="800" i="1" dirty="0" err="1">
                <a:solidFill>
                  <a:srgbClr val="2F2B20"/>
                </a:solidFill>
                <a:latin typeface="Arial"/>
                <a:cs typeface="Arial"/>
              </a:rPr>
              <a:t>Apptainer</a:t>
            </a:r>
            <a:r>
              <a:rPr lang="en-US" sz="800" i="1" dirty="0">
                <a:solidFill>
                  <a:srgbClr val="2F2B20"/>
                </a:solidFill>
                <a:latin typeface="Arial"/>
                <a:cs typeface="Arial"/>
              </a:rPr>
              <a:t>” to distinguish it from the commercial product, “Singularity” that will still be marketed by </a:t>
            </a:r>
            <a:r>
              <a:rPr lang="en-US" sz="800" i="1" dirty="0" err="1">
                <a:solidFill>
                  <a:srgbClr val="2F2B20"/>
                </a:solidFill>
                <a:latin typeface="Arial"/>
                <a:cs typeface="Arial"/>
              </a:rPr>
              <a:t>Sylabs</a:t>
            </a:r>
            <a:r>
              <a:rPr lang="en-US" sz="800" i="1" dirty="0">
                <a:solidFill>
                  <a:srgbClr val="2F2B20"/>
                </a:solidFill>
                <a:latin typeface="Arial"/>
                <a:cs typeface="Arial"/>
              </a:rPr>
              <a:t>. </a:t>
            </a:r>
          </a:p>
          <a:p>
            <a:pPr marL="121285" indent="-114935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endParaRPr lang="en-US" sz="1210" dirty="0">
              <a:solidFill>
                <a:srgbClr val="2F2B20"/>
              </a:solidFill>
              <a:latin typeface="Arial"/>
              <a:cs typeface="Arial"/>
            </a:endParaRPr>
          </a:p>
        </p:txBody>
      </p:sp>
      <p:pic>
        <p:nvPicPr>
          <p:cNvPr id="10" name="Picture 8" descr="Docker (container engine) logo.svg">
            <a:extLst>
              <a:ext uri="{FF2B5EF4-FFF2-40B4-BE49-F238E27FC236}">
                <a16:creationId xmlns:a16="http://schemas.microsoft.com/office/drawing/2014/main" id="{D99E33AA-1271-E948-92B2-015259E8F2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412" b="-11014"/>
          <a:stretch/>
        </p:blipFill>
        <p:spPr bwMode="auto">
          <a:xfrm>
            <a:off x="933450" y="739775"/>
            <a:ext cx="327879" cy="2027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064287A5-E9E5-BF4D-83BB-4603392CDE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525" y="1425575"/>
            <a:ext cx="20002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Shape 87">
            <a:extLst>
              <a:ext uri="{FF2B5EF4-FFF2-40B4-BE49-F238E27FC236}">
                <a16:creationId xmlns:a16="http://schemas.microsoft.com/office/drawing/2014/main" id="{D9E47421-8ECF-9C44-8DCE-A552686F727A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6A03B2-0E4C-7B4D-ACBC-B6F7BE99D7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5446"/>
          <a:stretch/>
        </p:blipFill>
        <p:spPr>
          <a:xfrm>
            <a:off x="3295650" y="3204616"/>
            <a:ext cx="1143000" cy="217697"/>
          </a:xfrm>
          <a:prstGeom prst="rect">
            <a:avLst/>
          </a:prstGeom>
        </p:spPr>
      </p:pic>
      <p:sp>
        <p:nvSpPr>
          <p:cNvPr id="17" name="Date Placeholder 5">
            <a:extLst>
              <a:ext uri="{FF2B5EF4-FFF2-40B4-BE49-F238E27FC236}">
                <a16:creationId xmlns:a16="http://schemas.microsoft.com/office/drawing/2014/main" id="{FFE66A6D-2997-4F20-85B5-01B00CED9E09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19251" y="3235827"/>
            <a:ext cx="1360010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</p:spTree>
    <p:extLst>
      <p:ext uri="{BB962C8B-B14F-4D97-AF65-F5344CB8AC3E}">
        <p14:creationId xmlns:p14="http://schemas.microsoft.com/office/powerpoint/2010/main" val="577641490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5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" y="171288"/>
            <a:ext cx="3733800" cy="377026"/>
          </a:xfrm>
        </p:spPr>
        <p:txBody>
          <a:bodyPr/>
          <a:lstStyle/>
          <a:p>
            <a:r>
              <a:rPr lang="en-US" dirty="0"/>
              <a:t>Why Singularity?</a:t>
            </a: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105E155B-9C4C-6547-8081-B24F1B2F89E4}"/>
              </a:ext>
            </a:extLst>
          </p:cNvPr>
          <p:cNvSpPr txBox="1"/>
          <p:nvPr/>
        </p:nvSpPr>
        <p:spPr>
          <a:xfrm>
            <a:off x="171450" y="706925"/>
            <a:ext cx="4191000" cy="2408827"/>
          </a:xfrm>
          <a:prstGeom prst="rect">
            <a:avLst/>
          </a:prstGeom>
        </p:spPr>
        <p:txBody>
          <a:bodyPr vert="horz" wrap="square" lIns="0" tIns="41619" rIns="0" bIns="0" rtlCol="0">
            <a:spAutoFit/>
          </a:bodyPr>
          <a:lstStyle/>
          <a:p>
            <a:pPr marL="121663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210" dirty="0">
                <a:solidFill>
                  <a:srgbClr val="2F2B20"/>
                </a:solidFill>
                <a:latin typeface="Arial"/>
                <a:cs typeface="Arial"/>
              </a:rPr>
              <a:t>Singularity is a comparably safe container solution for HPC</a:t>
            </a:r>
          </a:p>
          <a:p>
            <a:pPr marL="578863" lvl="1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210" dirty="0">
                <a:solidFill>
                  <a:srgbClr val="2F2B20"/>
                </a:solidFill>
                <a:latin typeface="Arial"/>
                <a:cs typeface="Arial"/>
              </a:rPr>
              <a:t>User is same inside/outside container</a:t>
            </a:r>
          </a:p>
          <a:p>
            <a:pPr marL="578863" lvl="1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210" dirty="0">
                <a:solidFill>
                  <a:srgbClr val="2F2B20"/>
                </a:solidFill>
                <a:latin typeface="Arial"/>
                <a:cs typeface="Arial"/>
              </a:rPr>
              <a:t>User cannot escalate permissions without administrative privilege</a:t>
            </a:r>
          </a:p>
          <a:p>
            <a:pPr marL="578863" lvl="1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endParaRPr lang="en-US" sz="800" dirty="0">
              <a:solidFill>
                <a:srgbClr val="2F2B20"/>
              </a:solidFill>
              <a:latin typeface="Arial"/>
              <a:cs typeface="Arial"/>
            </a:endParaRPr>
          </a:p>
          <a:p>
            <a:pPr marL="121663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210" dirty="0">
                <a:solidFill>
                  <a:srgbClr val="2F2B20"/>
                </a:solidFill>
                <a:latin typeface="Arial"/>
                <a:cs typeface="Arial"/>
              </a:rPr>
              <a:t>Can support MPI and GPU resources on HPC (scaling)</a:t>
            </a:r>
          </a:p>
          <a:p>
            <a:pPr marL="121663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endParaRPr lang="en-US" sz="800" dirty="0">
              <a:solidFill>
                <a:srgbClr val="2F2B20"/>
              </a:solidFill>
              <a:latin typeface="Arial"/>
              <a:cs typeface="Arial"/>
            </a:endParaRPr>
          </a:p>
          <a:p>
            <a:pPr marL="121663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210" dirty="0">
                <a:solidFill>
                  <a:srgbClr val="2F2B20"/>
                </a:solidFill>
                <a:latin typeface="Arial"/>
                <a:cs typeface="Arial"/>
              </a:rPr>
              <a:t>Can use HPC filesystems</a:t>
            </a:r>
          </a:p>
          <a:p>
            <a:pPr marL="121663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endParaRPr lang="en-US" sz="800" dirty="0">
              <a:solidFill>
                <a:srgbClr val="2F2B20"/>
              </a:solidFill>
              <a:latin typeface="Arial"/>
              <a:cs typeface="Arial"/>
            </a:endParaRPr>
          </a:p>
          <a:p>
            <a:pPr marL="121663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210" dirty="0">
                <a:solidFill>
                  <a:srgbClr val="2F2B20"/>
                </a:solidFill>
                <a:latin typeface="Arial"/>
                <a:cs typeface="Arial"/>
              </a:rPr>
              <a:t>Supports the use of Docker containers</a:t>
            </a:r>
          </a:p>
          <a:p>
            <a:pPr marL="121663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endParaRPr lang="en-US" sz="800" dirty="0">
              <a:solidFill>
                <a:srgbClr val="2F2B20"/>
              </a:solidFill>
              <a:latin typeface="Arial"/>
              <a:cs typeface="Arial"/>
            </a:endParaRPr>
          </a:p>
          <a:p>
            <a:pPr marL="121663" indent="-115260">
              <a:spcBef>
                <a:spcPts val="328"/>
              </a:spcBef>
              <a:buClr>
                <a:srgbClr val="A9A57C"/>
              </a:buClr>
              <a:buChar char="•"/>
              <a:tabLst>
                <a:tab pos="121663" algn="l"/>
              </a:tabLst>
            </a:pPr>
            <a:r>
              <a:rPr lang="en-US" sz="1210" dirty="0">
                <a:solidFill>
                  <a:srgbClr val="2F2B20"/>
                </a:solidFill>
                <a:latin typeface="Arial"/>
                <a:cs typeface="Arial"/>
              </a:rPr>
              <a:t>Container is seen as a file, and can be operated on as a file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70BB847-8577-374C-9446-62F3D6F5A06F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E3F0B9F8-2F29-5745-AE9C-0136AC2BAC04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19251" y="3235827"/>
            <a:ext cx="1360010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12" name="Shape 87">
            <a:extLst>
              <a:ext uri="{FF2B5EF4-FFF2-40B4-BE49-F238E27FC236}">
                <a16:creationId xmlns:a16="http://schemas.microsoft.com/office/drawing/2014/main" id="{2F12631A-FD55-DA41-ACD4-90A471C7EA5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5AC4EA-88CA-D441-B9B2-BB14A77FB2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446"/>
          <a:stretch/>
        </p:blipFill>
        <p:spPr>
          <a:xfrm>
            <a:off x="3295650" y="3204616"/>
            <a:ext cx="1143000" cy="21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739604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6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2">
            <a:extLst>
              <a:ext uri="{FF2B5EF4-FFF2-40B4-BE49-F238E27FC236}">
                <a16:creationId xmlns:a16="http://schemas.microsoft.com/office/drawing/2014/main" id="{4A3A8F42-2635-8F48-A1CE-1F61FA250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12" y="523292"/>
            <a:ext cx="4419600" cy="403225"/>
          </a:xfrm>
        </p:spPr>
        <p:txBody>
          <a:bodyPr>
            <a:normAutofit/>
          </a:bodyPr>
          <a:lstStyle/>
          <a:p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Singularity Overview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F5AE15-EF41-E64B-B82C-10ED52837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059" y="1425575"/>
            <a:ext cx="1695449" cy="12715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5D215C-74F0-AD43-88B9-7363B8C9DB97}"/>
              </a:ext>
            </a:extLst>
          </p:cNvPr>
          <p:cNvSpPr txBox="1"/>
          <p:nvPr/>
        </p:nvSpPr>
        <p:spPr>
          <a:xfrm>
            <a:off x="2076450" y="2539234"/>
            <a:ext cx="90281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i="1" dirty="0" err="1">
                <a:solidFill>
                  <a:schemeClr val="bg1">
                    <a:lumMod val="50000"/>
                  </a:schemeClr>
                </a:solidFill>
              </a:rPr>
              <a:t>Seacontainersales.com</a:t>
            </a:r>
            <a:endParaRPr lang="en-US" sz="6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667FF5-850A-4E48-9D5B-E2D4D41AA4DE}"/>
              </a:ext>
            </a:extLst>
          </p:cNvPr>
          <p:cNvSpPr/>
          <p:nvPr/>
        </p:nvSpPr>
        <p:spPr>
          <a:xfrm>
            <a:off x="131798" y="1310543"/>
            <a:ext cx="1999261" cy="1208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403">
              <a:spcBef>
                <a:spcPts val="335"/>
              </a:spcBef>
              <a:buClr>
                <a:srgbClr val="A9A57C"/>
              </a:buClr>
              <a:tabLst>
                <a:tab pos="121663" algn="l"/>
              </a:tabLst>
            </a:pPr>
            <a:r>
              <a:rPr lang="en-US" sz="1000" spc="13" dirty="0">
                <a:solidFill>
                  <a:srgbClr val="2F2B20"/>
                </a:solidFill>
                <a:latin typeface="Arial"/>
                <a:cs typeface="Arial"/>
              </a:rPr>
              <a:t>Singularity Workflow</a:t>
            </a:r>
          </a:p>
          <a:p>
            <a:pPr marL="6403">
              <a:spcBef>
                <a:spcPts val="335"/>
              </a:spcBef>
              <a:buClr>
                <a:srgbClr val="A9A57C"/>
              </a:buClr>
              <a:tabLst>
                <a:tab pos="121663" algn="l"/>
              </a:tabLst>
            </a:pPr>
            <a:endParaRPr lang="en-US" sz="1000" spc="13" dirty="0">
              <a:solidFill>
                <a:srgbClr val="2F2B20"/>
              </a:solidFill>
              <a:latin typeface="Arial"/>
              <a:cs typeface="Arial"/>
            </a:endParaRPr>
          </a:p>
          <a:p>
            <a:pPr marL="6403">
              <a:spcBef>
                <a:spcPts val="335"/>
              </a:spcBef>
              <a:buClr>
                <a:srgbClr val="A9A57C"/>
              </a:buClr>
              <a:tabLst>
                <a:tab pos="121663" algn="l"/>
              </a:tabLst>
            </a:pPr>
            <a:r>
              <a:rPr lang="en-US" sz="1000" spc="13" dirty="0">
                <a:solidFill>
                  <a:srgbClr val="2F2B20"/>
                </a:solidFill>
                <a:latin typeface="Arial"/>
                <a:cs typeface="Arial"/>
              </a:rPr>
              <a:t>Key Commands</a:t>
            </a:r>
          </a:p>
          <a:p>
            <a:pPr marL="6403">
              <a:spcBef>
                <a:spcPts val="335"/>
              </a:spcBef>
              <a:buClr>
                <a:srgbClr val="A9A57C"/>
              </a:buClr>
              <a:tabLst>
                <a:tab pos="121663" algn="l"/>
              </a:tabLst>
            </a:pPr>
            <a:endParaRPr lang="en-US" sz="1000" dirty="0">
              <a:latin typeface="Arial"/>
              <a:cs typeface="Arial"/>
            </a:endParaRPr>
          </a:p>
          <a:p>
            <a:pPr marL="6403">
              <a:spcBef>
                <a:spcPts val="335"/>
              </a:spcBef>
              <a:buClr>
                <a:srgbClr val="A9A57C"/>
              </a:buClr>
              <a:tabLst>
                <a:tab pos="121663" algn="l"/>
              </a:tabLst>
            </a:pPr>
            <a:r>
              <a:rPr lang="en-US" sz="1000" spc="-5" dirty="0">
                <a:solidFill>
                  <a:srgbClr val="2F2B20"/>
                </a:solidFill>
                <a:latin typeface="Arial"/>
                <a:cs typeface="Arial"/>
              </a:rPr>
              <a:t>Running Containers</a:t>
            </a:r>
          </a:p>
          <a:p>
            <a:pPr marL="6403">
              <a:spcBef>
                <a:spcPts val="335"/>
              </a:spcBef>
              <a:buClr>
                <a:srgbClr val="A9A57C"/>
              </a:buClr>
              <a:tabLst>
                <a:tab pos="121663" algn="l"/>
              </a:tabLst>
            </a:pPr>
            <a:endParaRPr lang="en-US" sz="1000" spc="-5" dirty="0">
              <a:latin typeface="Arial"/>
              <a:cs typeface="Arial"/>
            </a:endParaRPr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A2DA2A00-2B87-4C4D-A9CA-DBEB4498B472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B1D2D2-463B-5744-8A3D-D854EDF41E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pic>
        <p:nvPicPr>
          <p:cNvPr id="11" name="Shape 87">
            <a:extLst>
              <a:ext uri="{FF2B5EF4-FFF2-40B4-BE49-F238E27FC236}">
                <a16:creationId xmlns:a16="http://schemas.microsoft.com/office/drawing/2014/main" id="{EEB4B02B-A17E-0844-A2C8-822C57AE8712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9820036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7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49" y="171289"/>
            <a:ext cx="4173625" cy="377026"/>
          </a:xfrm>
        </p:spPr>
        <p:txBody>
          <a:bodyPr/>
          <a:lstStyle/>
          <a:p>
            <a:r>
              <a:rPr lang="en-US" dirty="0"/>
              <a:t>The Singularity Workflow</a:t>
            </a:r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A684022D-5D59-1C43-80FB-2D2793F83854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AE7D36-4BDA-194B-B952-FEAD6957D1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F8645A-F0A9-0D4E-B1CC-2F0EB93FE6AE}"/>
              </a:ext>
            </a:extLst>
          </p:cNvPr>
          <p:cNvSpPr txBox="1"/>
          <p:nvPr/>
        </p:nvSpPr>
        <p:spPr>
          <a:xfrm>
            <a:off x="2394675" y="2684901"/>
            <a:ext cx="10613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We’ll cover this first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622600-32BB-9544-ADD6-50834BF68161}"/>
              </a:ext>
            </a:extLst>
          </p:cNvPr>
          <p:cNvSpPr txBox="1"/>
          <p:nvPr/>
        </p:nvSpPr>
        <p:spPr>
          <a:xfrm>
            <a:off x="1000719" y="2519834"/>
            <a:ext cx="123541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We’ll cover this last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034BE9-4023-4C43-A5A1-725D6938D82D}"/>
              </a:ext>
            </a:extLst>
          </p:cNvPr>
          <p:cNvSpPr txBox="1"/>
          <p:nvPr/>
        </p:nvSpPr>
        <p:spPr>
          <a:xfrm>
            <a:off x="144568" y="791509"/>
            <a:ext cx="1564577" cy="2769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Need Container?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FABD35-40F0-6146-976B-BC8CA4439B74}"/>
              </a:ext>
            </a:extLst>
          </p:cNvPr>
          <p:cNvSpPr txBox="1"/>
          <p:nvPr/>
        </p:nvSpPr>
        <p:spPr>
          <a:xfrm>
            <a:off x="2061722" y="791509"/>
            <a:ext cx="2482990" cy="27699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Build software </a:t>
            </a:r>
            <a:r>
              <a:rPr lang="en-US" sz="1200" i="1" dirty="0"/>
              <a:t>in situ </a:t>
            </a:r>
            <a:r>
              <a:rPr lang="en-US" sz="1200" dirty="0"/>
              <a:t>on host system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E99CA91-F71D-4F46-84E5-4AF683656AE1}"/>
              </a:ext>
            </a:extLst>
          </p:cNvPr>
          <p:cNvCxnSpPr>
            <a:cxnSpLocks/>
          </p:cNvCxnSpPr>
          <p:nvPr/>
        </p:nvCxnSpPr>
        <p:spPr>
          <a:xfrm>
            <a:off x="1709145" y="969239"/>
            <a:ext cx="35257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D6FED93-6270-DE40-A148-6570ADA3267E}"/>
              </a:ext>
            </a:extLst>
          </p:cNvPr>
          <p:cNvSpPr txBox="1"/>
          <p:nvPr/>
        </p:nvSpPr>
        <p:spPr>
          <a:xfrm>
            <a:off x="918723" y="1068668"/>
            <a:ext cx="3561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yes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F9AA84-750F-7E45-8F3E-50433C49DCBC}"/>
              </a:ext>
            </a:extLst>
          </p:cNvPr>
          <p:cNvSpPr txBox="1"/>
          <p:nvPr/>
        </p:nvSpPr>
        <p:spPr>
          <a:xfrm>
            <a:off x="1708605" y="764697"/>
            <a:ext cx="3193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no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67DFD7F-0788-674D-80DA-D35B74CFC2A8}"/>
              </a:ext>
            </a:extLst>
          </p:cNvPr>
          <p:cNvCxnSpPr>
            <a:cxnSpLocks/>
          </p:cNvCxnSpPr>
          <p:nvPr/>
        </p:nvCxnSpPr>
        <p:spPr>
          <a:xfrm>
            <a:off x="974421" y="1068668"/>
            <a:ext cx="0" cy="2877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913F506-BCD1-8F47-991E-539492B55436}"/>
              </a:ext>
            </a:extLst>
          </p:cNvPr>
          <p:cNvSpPr txBox="1"/>
          <p:nvPr/>
        </p:nvSpPr>
        <p:spPr>
          <a:xfrm>
            <a:off x="144568" y="1341774"/>
            <a:ext cx="1578455" cy="2769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Does Container Exist?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7FD27CD-AAD7-0E4E-82A9-2B77C28A755C}"/>
              </a:ext>
            </a:extLst>
          </p:cNvPr>
          <p:cNvCxnSpPr>
            <a:cxnSpLocks/>
          </p:cNvCxnSpPr>
          <p:nvPr/>
        </p:nvCxnSpPr>
        <p:spPr>
          <a:xfrm>
            <a:off x="974420" y="1623936"/>
            <a:ext cx="0" cy="2877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496C398-3A21-9E46-9D08-9CF4F853C134}"/>
              </a:ext>
            </a:extLst>
          </p:cNvPr>
          <p:cNvCxnSpPr>
            <a:cxnSpLocks/>
          </p:cNvCxnSpPr>
          <p:nvPr/>
        </p:nvCxnSpPr>
        <p:spPr>
          <a:xfrm>
            <a:off x="1723374" y="1493782"/>
            <a:ext cx="35257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A5921C2-D681-E54F-B002-6123262BDB35}"/>
              </a:ext>
            </a:extLst>
          </p:cNvPr>
          <p:cNvSpPr txBox="1"/>
          <p:nvPr/>
        </p:nvSpPr>
        <p:spPr>
          <a:xfrm>
            <a:off x="1704572" y="1291159"/>
            <a:ext cx="3855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yes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41B59C8-81F2-EA40-961B-E5F584074EC9}"/>
              </a:ext>
            </a:extLst>
          </p:cNvPr>
          <p:cNvSpPr txBox="1"/>
          <p:nvPr/>
        </p:nvSpPr>
        <p:spPr>
          <a:xfrm>
            <a:off x="2070293" y="1343560"/>
            <a:ext cx="1578454" cy="27699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Run container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8D4C61-D97D-AB47-B3A1-044F8F01CFD2}"/>
              </a:ext>
            </a:extLst>
          </p:cNvPr>
          <p:cNvSpPr txBox="1"/>
          <p:nvPr/>
        </p:nvSpPr>
        <p:spPr>
          <a:xfrm>
            <a:off x="953264" y="1609183"/>
            <a:ext cx="3193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FC74420-9DDA-AE41-BBBA-1AC9646F4B06}"/>
              </a:ext>
            </a:extLst>
          </p:cNvPr>
          <p:cNvSpPr txBox="1"/>
          <p:nvPr/>
        </p:nvSpPr>
        <p:spPr>
          <a:xfrm>
            <a:off x="141364" y="1922600"/>
            <a:ext cx="1578455" cy="27699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Build Container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422ABB5-1087-874F-A47E-007F62BD6945}"/>
              </a:ext>
            </a:extLst>
          </p:cNvPr>
          <p:cNvCxnSpPr>
            <a:cxnSpLocks/>
          </p:cNvCxnSpPr>
          <p:nvPr/>
        </p:nvCxnSpPr>
        <p:spPr>
          <a:xfrm flipV="1">
            <a:off x="2762250" y="1618775"/>
            <a:ext cx="0" cy="4423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F633424-C148-B84F-A167-4687FF00D6DF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2925359" y="1660483"/>
            <a:ext cx="217893" cy="10244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5EC78C4-9B56-6C4C-9EE1-3F6EEA0317A6}"/>
              </a:ext>
            </a:extLst>
          </p:cNvPr>
          <p:cNvCxnSpPr>
            <a:cxnSpLocks/>
          </p:cNvCxnSpPr>
          <p:nvPr/>
        </p:nvCxnSpPr>
        <p:spPr>
          <a:xfrm flipH="1" flipV="1">
            <a:off x="1042200" y="2234401"/>
            <a:ext cx="424650" cy="3371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Shape 87">
            <a:extLst>
              <a:ext uri="{FF2B5EF4-FFF2-40B4-BE49-F238E27FC236}">
                <a16:creationId xmlns:a16="http://schemas.microsoft.com/office/drawing/2014/main" id="{D3D628DD-9F53-EA42-8A7B-B48DD71CDF8A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04A2B0-3AEC-E14F-82E1-3BBD4DA42FF5}"/>
              </a:ext>
            </a:extLst>
          </p:cNvPr>
          <p:cNvCxnSpPr>
            <a:stCxn id="34" idx="3"/>
          </p:cNvCxnSpPr>
          <p:nvPr/>
        </p:nvCxnSpPr>
        <p:spPr>
          <a:xfrm flipV="1">
            <a:off x="1719819" y="2061099"/>
            <a:ext cx="1042431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608845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8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98" y="171288"/>
            <a:ext cx="4516402" cy="338554"/>
          </a:xfrm>
        </p:spPr>
        <p:txBody>
          <a:bodyPr/>
          <a:lstStyle/>
          <a:p>
            <a:r>
              <a:rPr lang="en-US" sz="2200" dirty="0"/>
              <a:t>Where do I find existing containers?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34298F-0236-8648-B203-29F314A85968}"/>
              </a:ext>
            </a:extLst>
          </p:cNvPr>
          <p:cNvSpPr/>
          <p:nvPr/>
        </p:nvSpPr>
        <p:spPr>
          <a:xfrm>
            <a:off x="59062" y="690467"/>
            <a:ext cx="4455788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Docker Hub</a:t>
            </a:r>
            <a:r>
              <a:rPr lang="en-US" sz="1200" dirty="0">
                <a:sym typeface="Wingdings" pitchFamily="2" charset="2"/>
              </a:rPr>
              <a:t>: </a:t>
            </a:r>
            <a:r>
              <a:rPr lang="en-US" sz="1200" dirty="0">
                <a:sym typeface="Wingdings" pitchFamily="2" charset="2"/>
                <a:hlinkClick r:id="rId2"/>
              </a:rPr>
              <a:t>https://hub.docker.com</a:t>
            </a:r>
            <a:endParaRPr lang="en-US" sz="1200" dirty="0">
              <a:sym typeface="Wingdings" pitchFamily="2" charset="2"/>
            </a:endParaRPr>
          </a:p>
          <a:p>
            <a:endParaRPr lang="en-US" sz="1200" dirty="0"/>
          </a:p>
          <a:p>
            <a:r>
              <a:rPr lang="en-US" sz="1200" dirty="0" err="1"/>
              <a:t>Sylabs</a:t>
            </a:r>
            <a:r>
              <a:rPr lang="en-US" sz="1200" dirty="0"/>
              <a:t> Library: </a:t>
            </a:r>
            <a:r>
              <a:rPr lang="en-US" sz="1200" dirty="0">
                <a:hlinkClick r:id="rId3"/>
              </a:rPr>
              <a:t>https://cloud.sylabs.io/library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Tutorial on finding a running an existing Docker container: </a:t>
            </a:r>
            <a:r>
              <a:rPr lang="en-US" sz="1100" i="1" dirty="0">
                <a:hlinkClick r:id="rId4"/>
              </a:rPr>
              <a:t>https://www.chpc.utah.edu/documentation/software/singularity.php#exd</a:t>
            </a:r>
            <a:endParaRPr lang="en-US" sz="1100" i="1" dirty="0"/>
          </a:p>
          <a:p>
            <a:endParaRPr lang="en-US" sz="1100" i="1" dirty="0"/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96EDEFFF-8640-6C43-8B81-B39726FEF588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4E947E-D5B7-444E-ADF9-70FE1A71AD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pic>
        <p:nvPicPr>
          <p:cNvPr id="10" name="Shape 87">
            <a:extLst>
              <a:ext uri="{FF2B5EF4-FFF2-40B4-BE49-F238E27FC236}">
                <a16:creationId xmlns:a16="http://schemas.microsoft.com/office/drawing/2014/main" id="{3470C9D5-9F59-3D49-8A32-9D577E3333E9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9037102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7C5EF52-FF0F-2B47-87C2-4D0E2D727DC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254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lang="en-US" spc="-20" smtClean="0"/>
              <a:t>9</a:t>
            </a:fld>
            <a:endParaRPr lang="en-US" spc="-2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E5CD0-077A-EA4D-B825-AF6FFA73CFEC}"/>
              </a:ext>
            </a:extLst>
          </p:cNvPr>
          <p:cNvCxnSpPr>
            <a:cxnSpLocks/>
          </p:cNvCxnSpPr>
          <p:nvPr/>
        </p:nvCxnSpPr>
        <p:spPr>
          <a:xfrm>
            <a:off x="171450" y="3173268"/>
            <a:ext cx="4267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98" y="171288"/>
            <a:ext cx="4516402" cy="338554"/>
          </a:xfrm>
        </p:spPr>
        <p:txBody>
          <a:bodyPr/>
          <a:lstStyle/>
          <a:p>
            <a:r>
              <a:rPr lang="en-US" sz="2200" dirty="0"/>
              <a:t>Key Singularity Commands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4F10A6-6DE2-8C4D-9F77-F7F346A552C6}"/>
              </a:ext>
            </a:extLst>
          </p:cNvPr>
          <p:cNvSpPr txBox="1"/>
          <p:nvPr/>
        </p:nvSpPr>
        <p:spPr>
          <a:xfrm>
            <a:off x="59062" y="2961482"/>
            <a:ext cx="2779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spc="-25" dirty="0">
                <a:solidFill>
                  <a:srgbClr val="999999"/>
                </a:solidFill>
                <a:latin typeface="Tahoma"/>
                <a:cs typeface="Tahoma"/>
                <a:hlinkClick r:id="rId2"/>
              </a:rPr>
              <a:t>More: https://www.sylabs.io/guides/3.2/user-guide/cli.html</a:t>
            </a:r>
            <a:endParaRPr lang="en-US" sz="800" i="1" spc="-25" dirty="0">
              <a:solidFill>
                <a:srgbClr val="999999"/>
              </a:solidFill>
              <a:latin typeface="Tahoma"/>
              <a:cs typeface="Tahoma"/>
            </a:endParaRPr>
          </a:p>
          <a:p>
            <a:endParaRPr lang="en-US" sz="600" i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34298F-0236-8648-B203-29F314A85968}"/>
              </a:ext>
            </a:extLst>
          </p:cNvPr>
          <p:cNvSpPr/>
          <p:nvPr/>
        </p:nvSpPr>
        <p:spPr>
          <a:xfrm>
            <a:off x="59062" y="690467"/>
            <a:ext cx="445578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build</a:t>
            </a:r>
            <a:r>
              <a:rPr lang="en-US" sz="1200" dirty="0"/>
              <a:t>: Build a container on your user endpoint or build environment</a:t>
            </a:r>
          </a:p>
          <a:p>
            <a:endParaRPr lang="en-US" sz="1200" dirty="0"/>
          </a:p>
          <a:p>
            <a:r>
              <a:rPr lang="en-US" sz="1200" dirty="0">
                <a:hlinkClick r:id="rId4"/>
              </a:rPr>
              <a:t>exec</a:t>
            </a:r>
            <a:r>
              <a:rPr lang="en-US" sz="1200" dirty="0"/>
              <a:t>: Execute a command to your container</a:t>
            </a:r>
          </a:p>
          <a:p>
            <a:endParaRPr lang="en-US" sz="1200" dirty="0"/>
          </a:p>
          <a:p>
            <a:r>
              <a:rPr lang="en-US" sz="1200" dirty="0">
                <a:hlinkClick r:id="rId5"/>
              </a:rPr>
              <a:t>inspect</a:t>
            </a:r>
            <a:r>
              <a:rPr lang="en-US" sz="1200" dirty="0"/>
              <a:t>: See labels, run and test scripts, and environment variables</a:t>
            </a:r>
          </a:p>
          <a:p>
            <a:endParaRPr lang="en-US" sz="1200" dirty="0"/>
          </a:p>
          <a:p>
            <a:r>
              <a:rPr lang="en-US" sz="1200" dirty="0">
                <a:hlinkClick r:id="rId6"/>
              </a:rPr>
              <a:t>pull</a:t>
            </a:r>
            <a:r>
              <a:rPr lang="en-US" sz="1200" dirty="0"/>
              <a:t>: pull an image from Docker or Singularity Hub</a:t>
            </a:r>
          </a:p>
          <a:p>
            <a:endParaRPr lang="en-US" sz="1200" dirty="0"/>
          </a:p>
          <a:p>
            <a:r>
              <a:rPr lang="en-US" sz="1200" dirty="0">
                <a:hlinkClick r:id="rId7"/>
              </a:rPr>
              <a:t>run</a:t>
            </a:r>
            <a:r>
              <a:rPr lang="en-US" sz="1200" dirty="0"/>
              <a:t>: Run your image as an executable</a:t>
            </a:r>
          </a:p>
          <a:p>
            <a:endParaRPr lang="en-US" sz="1200" dirty="0"/>
          </a:p>
          <a:p>
            <a:r>
              <a:rPr lang="en-US" sz="1200" dirty="0">
                <a:hlinkClick r:id="rId8"/>
              </a:rPr>
              <a:t>shell</a:t>
            </a:r>
            <a:r>
              <a:rPr lang="en-US" sz="1200" dirty="0"/>
              <a:t>: Shell into your image</a:t>
            </a:r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96EDEFFF-8640-6C43-8B81-B39726FEF588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1681103" y="3235827"/>
            <a:ext cx="1204595" cy="153888"/>
          </a:xfrm>
        </p:spPr>
        <p:txBody>
          <a:bodyPr/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en-US" sz="1000"/>
              <a:t>2/8/23 Containers</a:t>
            </a:r>
            <a:endParaRPr lang="en-US" sz="1000" spc="-5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4E947E-D5B7-444E-ADF9-70FE1A71AD8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16901"/>
          <a:stretch/>
        </p:blipFill>
        <p:spPr>
          <a:xfrm>
            <a:off x="3793539" y="3200081"/>
            <a:ext cx="762000" cy="225380"/>
          </a:xfrm>
          <a:prstGeom prst="rect">
            <a:avLst/>
          </a:prstGeom>
        </p:spPr>
      </p:pic>
      <p:pic>
        <p:nvPicPr>
          <p:cNvPr id="10" name="Shape 87">
            <a:extLst>
              <a:ext uri="{FF2B5EF4-FFF2-40B4-BE49-F238E27FC236}">
                <a16:creationId xmlns:a16="http://schemas.microsoft.com/office/drawing/2014/main" id="{7BC2DC11-D537-F444-B146-833DA2A8253C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47650" y="3190287"/>
            <a:ext cx="1103630" cy="2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7645788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18145</TotalTime>
  <Words>1197</Words>
  <Application>Microsoft Macintosh PowerPoint</Application>
  <PresentationFormat>Custom</PresentationFormat>
  <Paragraphs>211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Courier New</vt:lpstr>
      <vt:lpstr>Helvetica</vt:lpstr>
      <vt:lpstr>Helvetica Neue</vt:lpstr>
      <vt:lpstr>proxima nova</vt:lpstr>
      <vt:lpstr>proxima nova semibold</vt:lpstr>
      <vt:lpstr>Tahoma</vt:lpstr>
      <vt:lpstr>Office Theme</vt:lpstr>
      <vt:lpstr>PowerPoint Presentation</vt:lpstr>
      <vt:lpstr>Outline</vt:lpstr>
      <vt:lpstr>What is a container?</vt:lpstr>
      <vt:lpstr>Containerization software</vt:lpstr>
      <vt:lpstr>Why Singularity?</vt:lpstr>
      <vt:lpstr>Singularity Overview</vt:lpstr>
      <vt:lpstr>The Singularity Workflow</vt:lpstr>
      <vt:lpstr>Where do I find existing containers?</vt:lpstr>
      <vt:lpstr>Key Singularity Commands</vt:lpstr>
      <vt:lpstr>Running containers</vt:lpstr>
      <vt:lpstr>Running Containers</vt:lpstr>
      <vt:lpstr>Break!</vt:lpstr>
      <vt:lpstr>Building containers</vt:lpstr>
      <vt:lpstr>There are 3 ways to build a Singularity container</vt:lpstr>
      <vt:lpstr>What is a recipe?</vt:lpstr>
      <vt:lpstr>Container Formats</vt:lpstr>
      <vt:lpstr>1. Building a container interactively (demo)</vt:lpstr>
      <vt:lpstr>2. Building a container with Sylabs Remote Builder (demo)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Shell Programming - Specifically bash</dc:title>
  <dc:creator>Timothy Brown</dc:creator>
  <cp:lastModifiedBy>Andrew Monaghan</cp:lastModifiedBy>
  <cp:revision>230</cp:revision>
  <cp:lastPrinted>2018-03-07T22:12:57Z</cp:lastPrinted>
  <dcterms:created xsi:type="dcterms:W3CDTF">2018-02-28T04:20:27Z</dcterms:created>
  <dcterms:modified xsi:type="dcterms:W3CDTF">2023-02-08T21:58:48Z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2015-02-12T00:00:00Z</vt:filetime>
  </property>
  <property fmtid="{D5CDD505-2E9C-101B-9397-08002B2CF9AE}" pid="3" name="Creator">
    <vt:lpwstr>LaTeX with Beamer class version 3.33</vt:lpwstr>
  </property>
  <property fmtid="{D5CDD505-2E9C-101B-9397-08002B2CF9AE}" pid="4" name="LastSaved">
    <vt:filetime>2015-02-12T00:00:00Z</vt:filetime>
  </property>
</Properties>
</file>